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07" r:id="rId2"/>
    <p:sldId id="259" r:id="rId3"/>
    <p:sldId id="2511" r:id="rId4"/>
    <p:sldId id="1342" r:id="rId5"/>
    <p:sldId id="2327" r:id="rId6"/>
    <p:sldId id="1244" r:id="rId7"/>
    <p:sldId id="993" r:id="rId8"/>
    <p:sldId id="1335" r:id="rId9"/>
    <p:sldId id="2512" r:id="rId10"/>
    <p:sldId id="2513" r:id="rId11"/>
    <p:sldId id="280" r:id="rId12"/>
    <p:sldId id="2315" r:id="rId13"/>
    <p:sldId id="316" r:id="rId14"/>
    <p:sldId id="2338" r:id="rId15"/>
    <p:sldId id="2344" r:id="rId16"/>
    <p:sldId id="2345" r:id="rId17"/>
    <p:sldId id="2292" r:id="rId18"/>
    <p:sldId id="2346" r:id="rId19"/>
    <p:sldId id="2347" r:id="rId20"/>
    <p:sldId id="2348" r:id="rId21"/>
    <p:sldId id="2349" r:id="rId22"/>
    <p:sldId id="2352" r:id="rId23"/>
    <p:sldId id="2355" r:id="rId24"/>
    <p:sldId id="2354" r:id="rId25"/>
    <p:sldId id="2358" r:id="rId26"/>
    <p:sldId id="2324" r:id="rId27"/>
    <p:sldId id="2361" r:id="rId28"/>
    <p:sldId id="1151" r:id="rId29"/>
    <p:sldId id="2375" r:id="rId30"/>
    <p:sldId id="2374" r:id="rId31"/>
    <p:sldId id="371" r:id="rId32"/>
    <p:sldId id="395" r:id="rId33"/>
    <p:sldId id="2420" r:id="rId34"/>
    <p:sldId id="372" r:id="rId35"/>
    <p:sldId id="2383" r:id="rId36"/>
    <p:sldId id="1173" r:id="rId37"/>
    <p:sldId id="985" r:id="rId38"/>
    <p:sldId id="1161" r:id="rId39"/>
    <p:sldId id="1160" r:id="rId40"/>
    <p:sldId id="1176" r:id="rId41"/>
    <p:sldId id="2397" r:id="rId42"/>
    <p:sldId id="1155" r:id="rId43"/>
    <p:sldId id="402" r:id="rId44"/>
    <p:sldId id="394" r:id="rId45"/>
    <p:sldId id="1132" r:id="rId46"/>
    <p:sldId id="1165" r:id="rId47"/>
    <p:sldId id="1166" r:id="rId48"/>
    <p:sldId id="1174" r:id="rId49"/>
    <p:sldId id="1131" r:id="rId50"/>
    <p:sldId id="403" r:id="rId51"/>
    <p:sldId id="2509" r:id="rId52"/>
    <p:sldId id="379" r:id="rId53"/>
    <p:sldId id="380" r:id="rId54"/>
    <p:sldId id="2515" r:id="rId55"/>
    <p:sldId id="2514" r:id="rId56"/>
    <p:sldId id="2416" r:id="rId57"/>
    <p:sldId id="786" r:id="rId58"/>
    <p:sldId id="2402" r:id="rId59"/>
    <p:sldId id="2405" r:id="rId60"/>
    <p:sldId id="270" r:id="rId61"/>
    <p:sldId id="803" r:id="rId62"/>
    <p:sldId id="258" r:id="rId63"/>
    <p:sldId id="800" r:id="rId64"/>
    <p:sldId id="779" r:id="rId65"/>
    <p:sldId id="2418" r:id="rId66"/>
    <p:sldId id="2508" r:id="rId6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591" autoAdjust="0"/>
  </p:normalViewPr>
  <p:slideViewPr>
    <p:cSldViewPr snapToGrid="0">
      <p:cViewPr varScale="1">
        <p:scale>
          <a:sx n="62" d="100"/>
          <a:sy n="62" d="100"/>
        </p:scale>
        <p:origin x="7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D1E12-7198-FE34-C899-017F693787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8DFD1-2481-4F4E-93C2-2DB4A72E67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A388713-1492-4A95-8474-C9C6C5BE2945}" type="datetimeFigureOut">
              <a:rPr lang="en-US"/>
              <a:pPr>
                <a:defRPr/>
              </a:pPr>
              <a:t>9/22/2024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29375B-B7C5-EFA8-6694-FAA76D4A09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BB69F70-8C2D-6F3E-E01F-22D38DD59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842B2-4DD2-C6D4-A3E2-A4195E809F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BC030-9A68-65F4-34D2-0EF022EF6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444D9E0-DB05-410E-9495-1A6393F09E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31EB8F0A-A031-575B-2F40-3D66214794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B2A1FF7-9D17-4119-B659-957A32A957E5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6DB4062A-0977-6334-102D-1B4A56423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3700" y="692150"/>
            <a:ext cx="6070600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21B95409-1082-BE45-68E2-3ABE79CE4A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lienbildplatzhalter 1">
            <a:extLst>
              <a:ext uri="{FF2B5EF4-FFF2-40B4-BE49-F238E27FC236}">
                <a16:creationId xmlns:a16="http://schemas.microsoft.com/office/drawing/2014/main" id="{5FE2078C-B80D-E895-1A08-56A9893952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izenplatzhalter 2">
            <a:extLst>
              <a:ext uri="{FF2B5EF4-FFF2-40B4-BE49-F238E27FC236}">
                <a16:creationId xmlns:a16="http://schemas.microsoft.com/office/drawing/2014/main" id="{37F4C693-E38E-BD8D-73A2-1F935F281E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DE" altLang="en-US"/>
          </a:p>
        </p:txBody>
      </p:sp>
      <p:sp>
        <p:nvSpPr>
          <p:cNvPr id="71684" name="Foliennummernplatzhalter 3">
            <a:extLst>
              <a:ext uri="{FF2B5EF4-FFF2-40B4-BE49-F238E27FC236}">
                <a16:creationId xmlns:a16="http://schemas.microsoft.com/office/drawing/2014/main" id="{3E4D839E-4AE2-5026-E97B-C2DDC4F514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46961B1-FF3F-498E-A714-5F5E6A2242B2}" type="slidenum">
              <a:rPr lang="de-DE" altLang="en-US"/>
              <a:pPr/>
              <a:t>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949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53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73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 an impact on both outputs also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1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57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66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hape 693">
            <a:extLst>
              <a:ext uri="{FF2B5EF4-FFF2-40B4-BE49-F238E27FC236}">
                <a16:creationId xmlns:a16="http://schemas.microsoft.com/office/drawing/2014/main" id="{E0249396-4433-0C16-3FEC-6C8099BCD4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Shape 694">
            <a:extLst>
              <a:ext uri="{FF2B5EF4-FFF2-40B4-BE49-F238E27FC236}">
                <a16:creationId xmlns:a16="http://schemas.microsoft.com/office/drawing/2014/main" id="{6F99DB80-EAFB-C9AC-F4A9-C27D3A2FAA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5B8A1-22F3-4A9D-A64A-2FBBCFBEBE3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55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668B5-0B68-7793-DC38-7E917F5D10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5BC9A-6DA7-46D4-9A7D-6F478663A1BB}" type="datetimeFigureOut">
              <a:rPr lang="en-US"/>
              <a:pPr>
                <a:defRPr/>
              </a:pPr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717AD-677B-55AB-E183-A4CF578BE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E9F38-5B17-92F7-9278-71A10A20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08FD5-F283-4BC4-BB04-8006E59DEB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7C851-EAD0-A8A4-99B6-390E0974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A949A-4DC6-4C87-81F7-AD3F547D1A15}" type="datetimeFigureOut">
              <a:rPr lang="en-US"/>
              <a:pPr>
                <a:defRPr/>
              </a:pPr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D22B2-1100-2FF2-F5C1-F7BDA762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8CF55-0DBD-2A63-9304-69FECB24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FDBAF-FB45-4692-8BFA-45B737D0AC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9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2FDA7-76AF-B82F-4C75-A18FC40575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71C8F2-85A7-450A-99B0-D744D3187E92}" type="datetimeFigureOut">
              <a:rPr lang="en-US"/>
              <a:pPr>
                <a:defRPr/>
              </a:pPr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DD39C-66AF-2D8F-6C63-028745B4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2746D-8931-84D4-CDCF-F7428F9B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F435B-6844-4F2E-BF7E-29021A8733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3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292513"/>
            <a:ext cx="10364451" cy="1122819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566408"/>
            <a:ext cx="10363826" cy="4224792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2800" cap="none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2400" cap="none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Font typeface="Wingdings" panose="05000000000000000000" pitchFamily="2" charset="2"/>
              <a:buChar char="v"/>
              <a:defRPr sz="2000" cap="none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Wingdings" panose="05000000000000000000" pitchFamily="2" charset="2"/>
              <a:buChar char="q"/>
              <a:defRPr sz="2000" cap="none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0841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13536" y="20647"/>
            <a:ext cx="10972800" cy="92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573952" y="1203159"/>
            <a:ext cx="10972800" cy="492106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>
                <a:solidFill>
                  <a:schemeClr val="accent3"/>
                </a:solidFill>
              </a:defRPr>
            </a:lvl2pPr>
            <a:lvl3pPr>
              <a:defRPr sz="2400"/>
            </a:lvl3pPr>
            <a:lvl4pPr>
              <a:defRPr sz="2133">
                <a:solidFill>
                  <a:schemeClr val="accent3"/>
                </a:solidFill>
              </a:defRPr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550D6-6CE5-9FD3-22DE-C4C396E897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26586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solidFill>
                  <a:schemeClr val="accent5"/>
                </a:solidFill>
              </a:defRPr>
            </a:lvl1pPr>
          </a:lstStyle>
          <a:p>
            <a:pPr>
              <a:defRPr/>
            </a:pPr>
            <a:fld id="{74038169-5F6A-44B1-8C7B-DD1B91C1470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49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761964" y="914400"/>
            <a:ext cx="10752704" cy="609600"/>
          </a:xfrm>
        </p:spPr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97317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">
            <a:extLst>
              <a:ext uri="{FF2B5EF4-FFF2-40B4-BE49-F238E27FC236}">
                <a16:creationId xmlns:a16="http://schemas.microsoft.com/office/drawing/2014/main" id="{805B91E5-2F10-4565-375D-DD0593716485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8671985" y="6224589"/>
            <a:ext cx="730249" cy="523875"/>
          </a:xfrm>
        </p:spPr>
        <p:txBody>
          <a:bodyPr lIns="91425" tIns="91425" rIns="91425" bIns="91425" anchor="ctr">
            <a:no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C6D519E-D910-4DBA-A30F-20DBBDE0D114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406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6B093-368B-2000-19B0-13EF6060D9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BBE5B-AB3A-4909-B60B-4FCFBFA252B4}" type="datetimeFigureOut">
              <a:rPr lang="en-US"/>
              <a:pPr>
                <a:defRPr/>
              </a:pPr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1F755-C45C-5B1C-057A-BCBF59312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29187-65AE-DF05-3595-1C2EA848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0E33A-EDD2-4E91-8E00-1D013BFEBA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1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EA83-3CCB-C64D-572F-33B0BD0CFA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F1AC-F32B-4589-BF46-31444F979716}" type="datetimeFigureOut">
              <a:rPr lang="en-US"/>
              <a:pPr>
                <a:defRPr/>
              </a:pPr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86132-9457-1AF4-1E0F-53B8A8000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9EE39-3DD7-C40C-66B4-F298CD48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AF58DD-ED5A-4866-930D-2732263AA2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7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4F09217-D8CE-24AA-8814-2CC17524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817FC-1E55-45CE-8C38-7EE69C5205A8}" type="datetimeFigureOut">
              <a:rPr lang="en-US"/>
              <a:pPr>
                <a:defRPr/>
              </a:pPr>
              <a:t>9/22/2024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6805C3-032E-B1B8-37D9-91C34B996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ED540A-2B1D-2B91-9500-C0E742A4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CA5FCF-C203-45FF-9F0F-C184D7F35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0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7ECA1E8-4049-0587-F4BC-3C03F9E2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E3F2D-7FDF-47CC-9D04-5469960B3B53}" type="datetimeFigureOut">
              <a:rPr lang="en-US"/>
              <a:pPr>
                <a:defRPr/>
              </a:pPr>
              <a:t>9/22/2024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538A35-0FB5-A348-666B-A30B96F8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A89F1D-5108-AC7D-AF11-11DBAB6E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081DE2-102B-405D-AF11-AC7DD57AC0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3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B589D43-D6D9-C384-F4DF-5419CB7D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E629CA-DC6E-4442-9977-39CBD80A829E}" type="datetimeFigureOut">
              <a:rPr lang="en-US"/>
              <a:pPr>
                <a:defRPr/>
              </a:pPr>
              <a:t>9/22/2024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1CCA300-501E-5E32-2C42-4CAE72D27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44A552-FDC7-28B8-1B9C-1DC76174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78B4D4-F6EF-499B-9EC6-026B850D2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20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E72AB1C-953B-1392-5FC4-8329728639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A6EE5-1B66-40C7-9517-923F4B1A6CAD}" type="datetimeFigureOut">
              <a:rPr lang="en-US"/>
              <a:pPr>
                <a:defRPr/>
              </a:pPr>
              <a:t>9/22/2024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A119862-730A-12B5-DA05-8C72D98C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F8B1AB1-7E02-A224-9C7B-E498DAD6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8A99FE-C21E-4E1C-BD80-CFD28C4C03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7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055B09C-D13A-2133-6CF1-63C50D17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4AC31-1E44-4116-9EC2-78497AF0CCD9}" type="datetimeFigureOut">
              <a:rPr lang="en-US"/>
              <a:pPr>
                <a:defRPr/>
              </a:pPr>
              <a:t>9/22/2024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A69EB52-BA77-3036-D477-3214261B8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3D7541-009E-5DDA-666A-C7F316700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DEA15A-A20B-4FA4-B12E-2A5615CA52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7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EF9866-506C-CD2E-0FF4-D7E821A9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1C918E-CCD3-44AE-892C-E0B4E373A441}" type="datetimeFigureOut">
              <a:rPr lang="en-US"/>
              <a:pPr>
                <a:defRPr/>
              </a:pPr>
              <a:t>9/22/2024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9334F3-9301-38CF-9BAC-C717C57A8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7271015-A09D-6714-DED4-A8820A75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E8751E-F393-4B5F-BB87-0132263F2D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0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543CE0D-6173-9C6C-4C91-F784ABFC3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818DA4B-83AC-8369-F3C9-995DAC531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Advanced Techniques with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Large Language Models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3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r>
              <a:rPr lang="en-US" dirty="0"/>
              <a:t>Multidisciplinary Graduate Engineering Department</a:t>
            </a:r>
          </a:p>
          <a:p>
            <a:endParaRPr lang="en-US" dirty="0"/>
          </a:p>
          <a:p>
            <a:r>
              <a:rPr lang="en-US" sz="2000" dirty="0"/>
              <a:t>INFO 6105 – Fall 2024</a:t>
            </a:r>
          </a:p>
          <a:p>
            <a:r>
              <a:rPr lang="en-US" sz="2000" dirty="0"/>
              <a:t>Instructor: 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3409095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FC21-E48B-1E33-287B-EDF7CAAAC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Single Neuron vs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18314-C631-1CD3-49F1-A7B40F0A2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5115"/>
            <a:ext cx="10515600" cy="4351338"/>
          </a:xfrm>
        </p:spPr>
        <p:txBody>
          <a:bodyPr/>
          <a:lstStyle/>
          <a:p>
            <a:r>
              <a:rPr lang="en-US" dirty="0"/>
              <a:t>In single Neuron we just need to optimize weights and biases of a single neuron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neural network we need to optimize weights besides the outputs of the </a:t>
            </a:r>
            <a:r>
              <a:rPr lang="en-US" dirty="0">
                <a:solidFill>
                  <a:srgbClr val="C00000"/>
                </a:solidFill>
              </a:rPr>
              <a:t>last level </a:t>
            </a:r>
            <a:r>
              <a:rPr lang="en-US" dirty="0"/>
              <a:t>and the last level depends on a </a:t>
            </a:r>
            <a:r>
              <a:rPr lang="en-US" dirty="0">
                <a:solidFill>
                  <a:srgbClr val="C00000"/>
                </a:solidFill>
              </a:rPr>
              <a:t>level before </a:t>
            </a:r>
            <a:r>
              <a:rPr lang="en-US" dirty="0"/>
              <a:t>and so on…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7F2DE0-D00A-DC95-92A2-8713F2D4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625" y="2270547"/>
            <a:ext cx="6792273" cy="14571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7F1664-367A-3180-E014-31DF72A6D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840" y="4725058"/>
            <a:ext cx="5948423" cy="213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56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595F163A-475B-FBF5-CF10-85ED0EE81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dirty="0"/>
              <a:t>Backward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A5CD0-F8FA-2641-7265-F7A199126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9345" cy="4616450"/>
          </a:xfrm>
        </p:spPr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The goal of backpropagation is to </a:t>
            </a:r>
            <a:r>
              <a:rPr lang="en-US" sz="2400" dirty="0">
                <a:solidFill>
                  <a:srgbClr val="C00000"/>
                </a:solidFill>
              </a:rPr>
              <a:t>optimize</a:t>
            </a:r>
            <a:r>
              <a:rPr lang="en-US" sz="2400" dirty="0"/>
              <a:t> the </a:t>
            </a:r>
            <a:r>
              <a:rPr lang="en-US" sz="2400" dirty="0">
                <a:solidFill>
                  <a:srgbClr val="C00000"/>
                </a:solidFill>
              </a:rPr>
              <a:t>weights</a:t>
            </a:r>
            <a:r>
              <a:rPr lang="en-US" sz="2400" dirty="0"/>
              <a:t> so that create </a:t>
            </a:r>
            <a:r>
              <a:rPr lang="en-US" sz="2400" dirty="0">
                <a:solidFill>
                  <a:srgbClr val="C00000"/>
                </a:solidFill>
              </a:rPr>
              <a:t>output close to target </a:t>
            </a:r>
            <a:r>
              <a:rPr lang="en-US" sz="2400" dirty="0"/>
              <a:t>outputs.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To optimize the output, we need to adjust corresponding </a:t>
            </a:r>
            <a:r>
              <a:rPr lang="en-US" sz="2400" dirty="0">
                <a:solidFill>
                  <a:srgbClr val="C00000"/>
                </a:solidFill>
              </a:rPr>
              <a:t>weights also output from the last layer</a:t>
            </a:r>
            <a:r>
              <a:rPr lang="en-US" sz="2400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To adjust the output from last layer we need to adjust corresponding </a:t>
            </a:r>
            <a:r>
              <a:rPr lang="en-US" sz="2400" dirty="0">
                <a:solidFill>
                  <a:srgbClr val="C00000"/>
                </a:solidFill>
              </a:rPr>
              <a:t>weights also output from the two last layer</a:t>
            </a:r>
            <a:r>
              <a:rPr lang="en-US" sz="2400" dirty="0"/>
              <a:t>, and so on ….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So, the method that was suggested was to take the errors at the output layer and proportionally </a:t>
            </a:r>
            <a:r>
              <a:rPr lang="en-US" sz="2400" dirty="0">
                <a:solidFill>
                  <a:srgbClr val="C00000"/>
                </a:solidFill>
              </a:rPr>
              <a:t>propagate</a:t>
            </a:r>
            <a:r>
              <a:rPr lang="en-US" sz="2400" dirty="0"/>
              <a:t> them </a:t>
            </a:r>
            <a:r>
              <a:rPr lang="en-US" sz="2400" dirty="0">
                <a:solidFill>
                  <a:srgbClr val="C00000"/>
                </a:solidFill>
              </a:rPr>
              <a:t>backwards</a:t>
            </a:r>
            <a:r>
              <a:rPr lang="en-US" sz="2400" dirty="0"/>
              <a:t> to the hidden layer.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>
                <a:solidFill>
                  <a:srgbClr val="C00000"/>
                </a:solidFill>
              </a:rPr>
              <a:t>Gradient Decent</a:t>
            </a:r>
            <a:r>
              <a:rPr lang="en-US" sz="2400" dirty="0"/>
              <a:t> can be used to adjust weights.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9B2F0-3E33-71A9-84C1-44FE20F6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945" y="3983177"/>
            <a:ext cx="5152055" cy="25938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8C1807-1D7E-6F26-6293-2C3BAE266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221" y="4616998"/>
            <a:ext cx="4753139" cy="2241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F7374D-B0CB-2C09-DCE9-CC82541E1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55" y="2126470"/>
            <a:ext cx="5079945" cy="1944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9E1424-BC5C-D042-54EC-CDBBCDB6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Training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7B151-E90B-7037-B1C9-4A833FC10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18131" cy="4351338"/>
          </a:xfrm>
        </p:spPr>
        <p:txBody>
          <a:bodyPr/>
          <a:lstStyle/>
          <a:p>
            <a:r>
              <a:rPr lang="en-US" sz="2400" dirty="0"/>
              <a:t>Each training </a:t>
            </a:r>
            <a:r>
              <a:rPr lang="en-US" sz="2400" dirty="0">
                <a:solidFill>
                  <a:srgbClr val="C00000"/>
                </a:solidFill>
              </a:rPr>
              <a:t>input is loaded </a:t>
            </a:r>
            <a:r>
              <a:rPr lang="en-US" sz="2400" dirty="0"/>
              <a:t>into the neural network in a process called </a:t>
            </a:r>
            <a:r>
              <a:rPr lang="en-US" sz="2400" b="1" dirty="0"/>
              <a:t>forward propagation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Once the model has </a:t>
            </a:r>
            <a:r>
              <a:rPr lang="en-US" sz="2400" dirty="0">
                <a:solidFill>
                  <a:srgbClr val="C00000"/>
                </a:solidFill>
              </a:rPr>
              <a:t>produced an output</a:t>
            </a:r>
            <a:r>
              <a:rPr lang="en-US" sz="2400" dirty="0"/>
              <a:t>, this predicted output is compared against the given real output (target) in </a:t>
            </a:r>
            <a:r>
              <a:rPr lang="en-US" sz="2400" b="1" dirty="0"/>
              <a:t>backpropagation, </a:t>
            </a: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weights</a:t>
            </a:r>
            <a:r>
              <a:rPr lang="en-US" sz="2400" dirty="0"/>
              <a:t> of the model are then </a:t>
            </a:r>
            <a:r>
              <a:rPr lang="en-US" sz="2400" dirty="0">
                <a:solidFill>
                  <a:srgbClr val="C00000"/>
                </a:solidFill>
              </a:rPr>
              <a:t>adjusted</a:t>
            </a:r>
            <a:r>
              <a:rPr lang="en-US" sz="2400" dirty="0"/>
              <a:t> to produce a result </a:t>
            </a:r>
            <a:r>
              <a:rPr lang="en-US" sz="2400" dirty="0">
                <a:solidFill>
                  <a:srgbClr val="C00000"/>
                </a:solidFill>
              </a:rPr>
              <a:t>closer to the target </a:t>
            </a:r>
            <a:r>
              <a:rPr lang="en-US" sz="2400" dirty="0"/>
              <a:t>output.</a:t>
            </a:r>
          </a:p>
        </p:txBody>
      </p:sp>
      <p:sp>
        <p:nvSpPr>
          <p:cNvPr id="8" name="Rechteck 4">
            <a:extLst>
              <a:ext uri="{FF2B5EF4-FFF2-40B4-BE49-F238E27FC236}">
                <a16:creationId xmlns:a16="http://schemas.microsoft.com/office/drawing/2014/main" id="{9C240FF7-2741-3268-DAD3-ABE1058A7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2418" y="1825625"/>
            <a:ext cx="20912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600" dirty="0"/>
              <a:t>forward propagation. </a:t>
            </a:r>
          </a:p>
          <a:p>
            <a:endParaRPr lang="de-DE" altLang="en-US" sz="1600" dirty="0"/>
          </a:p>
          <a:p>
            <a:r>
              <a:rPr lang="de-DE" altLang="en-US" sz="1600" dirty="0"/>
              <a:t> </a:t>
            </a:r>
          </a:p>
        </p:txBody>
      </p:sp>
      <p:sp>
        <p:nvSpPr>
          <p:cNvPr id="9" name="Rechteck 4">
            <a:extLst>
              <a:ext uri="{FF2B5EF4-FFF2-40B4-BE49-F238E27FC236}">
                <a16:creationId xmlns:a16="http://schemas.microsoft.com/office/drawing/2014/main" id="{0DB9D7DF-DFD5-317B-8476-39BE2C58B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2746" y="4371565"/>
            <a:ext cx="2208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600" dirty="0"/>
              <a:t>Backward propagation</a:t>
            </a:r>
          </a:p>
          <a:p>
            <a:r>
              <a:rPr lang="de-DE" alt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7980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Training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61308" y="1753785"/>
                <a:ext cx="10363826" cy="46554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Initialize the weights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……,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a-IR" dirty="0"/>
                  <a:t> 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randomly</a:t>
                </a:r>
              </a:p>
              <a:p>
                <a:r>
                  <a:rPr lang="en-US" altLang="zh-CN" dirty="0"/>
                  <a:t>Training iterations:</a:t>
                </a:r>
              </a:p>
              <a:p>
                <a:pPr lvl="1"/>
                <a:r>
                  <a:rPr lang="en-US" b="0" dirty="0">
                    <a:ea typeface="Cambria Math" panose="02040503050406030204" pitchFamily="18" charset="0"/>
                  </a:rPr>
                  <a:t> For each training data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), Using </a:t>
                </a:r>
                <a:r>
                  <a:rPr lang="en-US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forward propagation </a:t>
                </a:r>
                <a:r>
                  <a:rPr lang="en-US" b="0" dirty="0">
                    <a:ea typeface="Cambria Math" panose="02040503050406030204" pitchFamily="18" charset="0"/>
                  </a:rPr>
                  <a:t>to compute the neural network output vector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 Compute the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error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(various definitions)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 Use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backward propagation </a:t>
                </a:r>
                <a:r>
                  <a:rPr lang="en-US" dirty="0">
                    <a:ea typeface="Cambria Math" panose="02040503050406030204" pitchFamily="18" charset="0"/>
                  </a:rPr>
                  <a:t>to compute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for each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Update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𝐿𝑒𝑎𝑟𝑛𝑖𝑛𝑔𝑅𝑎𝑡𝑒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Repeat</a:t>
                </a:r>
                <a:r>
                  <a:rPr lang="en-US" dirty="0">
                    <a:ea typeface="Cambria Math" panose="02040503050406030204" pitchFamily="18" charset="0"/>
                  </a:rPr>
                  <a:t> until termination criteria are satisfied. </a:t>
                </a:r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61308" y="1753785"/>
                <a:ext cx="10363826" cy="4655488"/>
              </a:xfrm>
              <a:blipFill>
                <a:blip r:embed="rId2"/>
                <a:stretch>
                  <a:fillRect l="-1000" t="-1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552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1654B3B4-E30A-DD1F-3CAE-B12D7A72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 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BB191AE4-B52F-E2CA-0107-49DDB23E9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544"/>
            <a:ext cx="10515600" cy="5361050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dirty="0"/>
              <a:t>Given the following initial weights and biases and </a:t>
            </a:r>
            <a:r>
              <a:rPr lang="en-US" altLang="en-US" dirty="0">
                <a:solidFill>
                  <a:srgbClr val="C00000"/>
                </a:solidFill>
              </a:rPr>
              <a:t>Sigmoid</a:t>
            </a:r>
            <a:r>
              <a:rPr lang="en-US" altLang="en-US" dirty="0"/>
              <a:t> as activation function for the network and training inputs with </a:t>
            </a:r>
            <a:r>
              <a:rPr lang="en-US" altLang="en-US" dirty="0">
                <a:solidFill>
                  <a:srgbClr val="C00000"/>
                </a:solidFill>
              </a:rPr>
              <a:t>features</a:t>
            </a:r>
            <a:r>
              <a:rPr lang="en-US" altLang="en-US" dirty="0"/>
              <a:t> of 0.05 and 0.10 and </a:t>
            </a:r>
            <a:r>
              <a:rPr lang="en-US" altLang="en-US" dirty="0">
                <a:solidFill>
                  <a:srgbClr val="C00000"/>
                </a:solidFill>
              </a:rPr>
              <a:t>real outputs </a:t>
            </a:r>
            <a:r>
              <a:rPr lang="en-US" altLang="en-US" dirty="0"/>
              <a:t>of 0.01 and 0.99.</a:t>
            </a:r>
          </a:p>
        </p:txBody>
      </p:sp>
      <p:pic>
        <p:nvPicPr>
          <p:cNvPr id="44036" name="Picture 2" descr="neural_network (9)">
            <a:extLst>
              <a:ext uri="{FF2B5EF4-FFF2-40B4-BE49-F238E27FC236}">
                <a16:creationId xmlns:a16="http://schemas.microsoft.com/office/drawing/2014/main" id="{A764DE3A-81E9-6B21-1ABF-56DA395F4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493" y="2454275"/>
            <a:ext cx="51752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2D76B4D-70E2-B27F-826D-7703CF07D99B}"/>
              </a:ext>
            </a:extLst>
          </p:cNvPr>
          <p:cNvSpPr txBox="1">
            <a:spLocks/>
          </p:cNvSpPr>
          <p:nvPr/>
        </p:nvSpPr>
        <p:spPr bwMode="auto">
          <a:xfrm>
            <a:off x="1000874" y="202406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altLang="en-US" dirty="0"/>
              <a:t>Back Propagation- Example</a:t>
            </a:r>
            <a:br>
              <a:rPr lang="en-US" altLang="en-US" dirty="0"/>
            </a:br>
            <a:r>
              <a:rPr lang="en-US" alt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2872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ural_network (9)">
            <a:extLst>
              <a:ext uri="{FF2B5EF4-FFF2-40B4-BE49-F238E27FC236}">
                <a16:creationId xmlns:a16="http://schemas.microsoft.com/office/drawing/2014/main" id="{C5386ECE-0DA1-CA17-87E8-4033D39DD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402" y="1027906"/>
            <a:ext cx="51752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D8753C-C0AC-268E-DD42-806B1F42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80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E0EFD-3307-AFF2-C7B5-749A764CE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358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h1_in = i1*w1  + i2*w2  + b1 </a:t>
            </a:r>
          </a:p>
          <a:p>
            <a:pPr marL="0" indent="0">
              <a:buNone/>
            </a:pPr>
            <a:r>
              <a:rPr lang="en-US" sz="2400" dirty="0"/>
              <a:t>           = 0.15 * 0.05 + 0.2*0.1 + 0.35 *1</a:t>
            </a:r>
          </a:p>
          <a:p>
            <a:pPr marL="0" indent="0">
              <a:buNone/>
            </a:pPr>
            <a:r>
              <a:rPr lang="en-US" sz="2400" dirty="0"/>
              <a:t>           = 0.3775</a:t>
            </a:r>
          </a:p>
          <a:p>
            <a:pPr marL="0" indent="0">
              <a:buNone/>
            </a:pPr>
            <a:r>
              <a:rPr lang="en-US" sz="2400" dirty="0"/>
              <a:t>h1_out = Sigmoid(0.3775) =  0.5933</a:t>
            </a:r>
          </a:p>
          <a:p>
            <a:pPr marL="0" indent="0">
              <a:buNone/>
            </a:pPr>
            <a:r>
              <a:rPr lang="en-US" sz="2400" dirty="0"/>
              <a:t>And in a same way: </a:t>
            </a:r>
          </a:p>
          <a:p>
            <a:pPr marL="0" indent="0">
              <a:buNone/>
            </a:pPr>
            <a:r>
              <a:rPr lang="en-US" sz="2400" dirty="0"/>
              <a:t>h2-out = 0.5969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o1_in = h1_out*w5  + h2_out *w6  + b2 = 1. 1059 </a:t>
            </a:r>
          </a:p>
          <a:p>
            <a:pPr marL="0" indent="0">
              <a:buNone/>
            </a:pPr>
            <a:r>
              <a:rPr lang="en-US" sz="2400" dirty="0"/>
              <a:t>o1_out  = Sigmoid(1. 1059 ) =</a:t>
            </a:r>
            <a:r>
              <a:rPr lang="en-US" sz="2400" dirty="0">
                <a:highlight>
                  <a:srgbClr val="FFFF00"/>
                </a:highlight>
              </a:rPr>
              <a:t> 0.7514</a:t>
            </a:r>
          </a:p>
          <a:p>
            <a:pPr marL="0" indent="0">
              <a:buNone/>
            </a:pPr>
            <a:r>
              <a:rPr lang="en-US" sz="2400" dirty="0"/>
              <a:t>And in a same way: </a:t>
            </a:r>
          </a:p>
          <a:p>
            <a:pPr marL="0" indent="0">
              <a:buNone/>
            </a:pPr>
            <a:r>
              <a:rPr lang="en-US" sz="2400" dirty="0"/>
              <a:t>o2_out  = </a:t>
            </a:r>
            <a:r>
              <a:rPr lang="en-US" sz="2400" dirty="0">
                <a:highlight>
                  <a:srgbClr val="FFFF00"/>
                </a:highlight>
              </a:rPr>
              <a:t>0.7729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4952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2B97-4171-AD50-B324-579746F8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Calculating Error using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E0AAA-153C-E0AA-AC45-405A7149B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Error _ o1=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𝑇𝑎𝑟𝑔𝑒𝑡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𝑢𝑡𝑝𝑢𝑡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1)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0.01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0.7514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 = 0.2748</a:t>
                </a:r>
              </a:p>
              <a:p>
                <a:pPr marL="0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Error _ o2=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𝑇𝑎𝑟𝑔𝑒𝑡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𝑢𝑡𝑝𝑢𝑡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2)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0.99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0.7729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 = 0.0236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Error_Total</a:t>
                </a:r>
                <a:r>
                  <a:rPr lang="en-US" dirty="0"/>
                  <a:t> = 0.2748 + 0.0236 = </a:t>
                </a:r>
                <a:r>
                  <a:rPr lang="en-US" dirty="0">
                    <a:solidFill>
                      <a:srgbClr val="C00000"/>
                    </a:solidFill>
                  </a:rPr>
                  <a:t>0.2984</a:t>
                </a:r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E0AAA-153C-E0AA-AC45-405A7149B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neural_network (9)">
            <a:extLst>
              <a:ext uri="{FF2B5EF4-FFF2-40B4-BE49-F238E27FC236}">
                <a16:creationId xmlns:a16="http://schemas.microsoft.com/office/drawing/2014/main" id="{3EF6F919-C99A-9E3E-91A6-6E56E36EF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073" y="3216165"/>
            <a:ext cx="3749268" cy="319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884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Title 1">
            <a:extLst>
              <a:ext uri="{FF2B5EF4-FFF2-40B4-BE49-F238E27FC236}">
                <a16:creationId xmlns:a16="http://schemas.microsoft.com/office/drawing/2014/main" id="{919CD269-5A2F-0302-FFC1-E75EF365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218" y="179839"/>
            <a:ext cx="10972800" cy="925512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Minimizing Error using Gradient Descent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758FDA-C24E-D3CF-1626-D7B8A811CD87}"/>
              </a:ext>
            </a:extLst>
          </p:cNvPr>
          <p:cNvGrpSpPr/>
          <p:nvPr/>
        </p:nvGrpSpPr>
        <p:grpSpPr>
          <a:xfrm>
            <a:off x="6398643" y="3734437"/>
            <a:ext cx="4857384" cy="2533714"/>
            <a:chOff x="3747911" y="3332624"/>
            <a:chExt cx="4857384" cy="2533714"/>
          </a:xfrm>
        </p:grpSpPr>
        <p:sp>
          <p:nvSpPr>
            <p:cNvPr id="45" name="Line 57">
              <a:extLst>
                <a:ext uri="{FF2B5EF4-FFF2-40B4-BE49-F238E27FC236}">
                  <a16:creationId xmlns:a16="http://schemas.microsoft.com/office/drawing/2014/main" id="{D794477A-691B-7ADD-C9DD-1C1D6D45073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720175" flipH="1">
              <a:off x="5300663" y="4922838"/>
              <a:ext cx="1714500" cy="731837"/>
            </a:xfrm>
            <a:prstGeom prst="line">
              <a:avLst/>
            </a:prstGeom>
            <a:noFill/>
            <a:ln w="19050">
              <a:solidFill>
                <a:srgbClr val="A5002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Line 57">
              <a:extLst>
                <a:ext uri="{FF2B5EF4-FFF2-40B4-BE49-F238E27FC236}">
                  <a16:creationId xmlns:a16="http://schemas.microsoft.com/office/drawing/2014/main" id="{211C1243-F4C7-6585-E94C-40ED9F3F651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720175" flipH="1">
              <a:off x="5656263" y="4481513"/>
              <a:ext cx="1768475" cy="1328737"/>
            </a:xfrm>
            <a:prstGeom prst="line">
              <a:avLst/>
            </a:prstGeom>
            <a:noFill/>
            <a:ln w="19050">
              <a:solidFill>
                <a:srgbClr val="A5002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79" name="Line 51">
              <a:extLst>
                <a:ext uri="{FF2B5EF4-FFF2-40B4-BE49-F238E27FC236}">
                  <a16:creationId xmlns:a16="http://schemas.microsoft.com/office/drawing/2014/main" id="{1D830371-1437-A58D-3E72-08D60DF5A3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7438" y="3429000"/>
              <a:ext cx="0" cy="22733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0" name="Line 52">
              <a:extLst>
                <a:ext uri="{FF2B5EF4-FFF2-40B4-BE49-F238E27FC236}">
                  <a16:creationId xmlns:a16="http://schemas.microsoft.com/office/drawing/2014/main" id="{F0609DC4-F895-BCAA-3723-DE0A8385C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7438" y="5702300"/>
              <a:ext cx="333216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Text Box 54">
              <a:extLst>
                <a:ext uri="{FF2B5EF4-FFF2-40B4-BE49-F238E27FC236}">
                  <a16:creationId xmlns:a16="http://schemas.microsoft.com/office/drawing/2014/main" id="{A472A21E-D165-A253-8A82-01CB04730611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3747911" y="3332624"/>
              <a:ext cx="1065548" cy="400110"/>
            </a:xfrm>
            <a:prstGeom prst="rect">
              <a:avLst/>
            </a:prstGeom>
            <a:blipFill>
              <a:blip r:embed="rId2"/>
              <a:stretch>
                <a:fillRect r="-1714" b="-18462"/>
              </a:stretch>
            </a:blipFill>
            <a:ln>
              <a:noFill/>
            </a:ln>
            <a:effectLst/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54282" name="Freeform 55">
              <a:extLst>
                <a:ext uri="{FF2B5EF4-FFF2-40B4-BE49-F238E27FC236}">
                  <a16:creationId xmlns:a16="http://schemas.microsoft.com/office/drawing/2014/main" id="{A19A1A7F-3561-4904-2322-83F6D9C0C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575" y="3594100"/>
              <a:ext cx="3159125" cy="1868488"/>
            </a:xfrm>
            <a:custGeom>
              <a:avLst/>
              <a:gdLst>
                <a:gd name="T0" fmla="*/ 0 w 2367"/>
                <a:gd name="T1" fmla="*/ 0 h 1770"/>
                <a:gd name="T2" fmla="*/ 704639 w 2367"/>
                <a:gd name="T3" fmla="*/ 1672020 h 1770"/>
                <a:gd name="T4" fmla="*/ 2201996 w 2367"/>
                <a:gd name="T5" fmla="*/ 1178014 h 1770"/>
                <a:gd name="T6" fmla="*/ 3158864 w 2367"/>
                <a:gd name="T7" fmla="*/ 59112 h 17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67" h="1770">
                  <a:moveTo>
                    <a:pt x="0" y="0"/>
                  </a:moveTo>
                  <a:cubicBezTo>
                    <a:pt x="120" y="668"/>
                    <a:pt x="253" y="1398"/>
                    <a:pt x="528" y="1584"/>
                  </a:cubicBezTo>
                  <a:cubicBezTo>
                    <a:pt x="803" y="1770"/>
                    <a:pt x="1344" y="1371"/>
                    <a:pt x="1650" y="1116"/>
                  </a:cubicBezTo>
                  <a:cubicBezTo>
                    <a:pt x="1956" y="861"/>
                    <a:pt x="2218" y="277"/>
                    <a:pt x="2367" y="56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56">
              <a:extLst>
                <a:ext uri="{FF2B5EF4-FFF2-40B4-BE49-F238E27FC236}">
                  <a16:creationId xmlns:a16="http://schemas.microsoft.com/office/drawing/2014/main" id="{2D5AA83C-EF4B-A443-AAD1-5932514517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54775" y="3913188"/>
              <a:ext cx="1793875" cy="1468437"/>
            </a:xfrm>
            <a:prstGeom prst="line">
              <a:avLst/>
            </a:prstGeom>
            <a:noFill/>
            <a:ln w="19050">
              <a:solidFill>
                <a:srgbClr val="A5002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57">
              <a:extLst>
                <a:ext uri="{FF2B5EF4-FFF2-40B4-BE49-F238E27FC236}">
                  <a16:creationId xmlns:a16="http://schemas.microsoft.com/office/drawing/2014/main" id="{5D6C4665-8CD8-DE35-5371-533D9DB6B4D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720175" flipH="1">
              <a:off x="6015038" y="4230688"/>
              <a:ext cx="1649412" cy="1520825"/>
            </a:xfrm>
            <a:prstGeom prst="line">
              <a:avLst/>
            </a:prstGeom>
            <a:noFill/>
            <a:ln w="19050">
              <a:solidFill>
                <a:srgbClr val="A5002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5" name="Line 60">
              <a:extLst>
                <a:ext uri="{FF2B5EF4-FFF2-40B4-BE49-F238E27FC236}">
                  <a16:creationId xmlns:a16="http://schemas.microsoft.com/office/drawing/2014/main" id="{140121EB-EEF6-109C-3CA7-40121678C2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78513" y="5621338"/>
              <a:ext cx="17938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6" name="Oval 61">
              <a:extLst>
                <a:ext uri="{FF2B5EF4-FFF2-40B4-BE49-F238E27FC236}">
                  <a16:creationId xmlns:a16="http://schemas.microsoft.com/office/drawing/2014/main" id="{C09700D1-0E92-C8ED-2F37-B41CD75EB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8213" y="5672138"/>
              <a:ext cx="63500" cy="50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287" name="Oval 62">
              <a:extLst>
                <a:ext uri="{FF2B5EF4-FFF2-40B4-BE49-F238E27FC236}">
                  <a16:creationId xmlns:a16="http://schemas.microsoft.com/office/drawing/2014/main" id="{A22145A7-B2B7-32CE-FDBA-F3ECBD7F4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8950" y="5672138"/>
              <a:ext cx="63500" cy="50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288" name="Oval 63">
              <a:extLst>
                <a:ext uri="{FF2B5EF4-FFF2-40B4-BE49-F238E27FC236}">
                  <a16:creationId xmlns:a16="http://schemas.microsoft.com/office/drawing/2014/main" id="{CBAAEDB4-6168-D810-EA37-1BD60A1E8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8275" y="5672138"/>
              <a:ext cx="65088" cy="50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289" name="Oval 64">
              <a:extLst>
                <a:ext uri="{FF2B5EF4-FFF2-40B4-BE49-F238E27FC236}">
                  <a16:creationId xmlns:a16="http://schemas.microsoft.com/office/drawing/2014/main" id="{05515671-8200-9D33-979C-B7AB4CED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0" y="5672138"/>
              <a:ext cx="63500" cy="50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6" name="Text Box 65">
              <a:extLst>
                <a:ext uri="{FF2B5EF4-FFF2-40B4-BE49-F238E27FC236}">
                  <a16:creationId xmlns:a16="http://schemas.microsoft.com/office/drawing/2014/main" id="{430BD94F-1823-489B-75EA-89A98602391A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8160943" y="5466228"/>
              <a:ext cx="444352" cy="40011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/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DFF20B0-1329-960D-4EEF-D4EB2D1D5164}"/>
                </a:ext>
              </a:extLst>
            </p:cNvPr>
            <p:cNvCxnSpPr/>
            <p:nvPr/>
          </p:nvCxnSpPr>
          <p:spPr>
            <a:xfrm flipV="1">
              <a:off x="7312025" y="4684713"/>
              <a:ext cx="0" cy="1025525"/>
            </a:xfrm>
            <a:prstGeom prst="line">
              <a:avLst/>
            </a:prstGeom>
            <a:ln w="31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BDC1F9-23BF-DDFE-BF9B-B13FC5232933}"/>
                </a:ext>
              </a:extLst>
            </p:cNvPr>
            <p:cNvCxnSpPr/>
            <p:nvPr/>
          </p:nvCxnSpPr>
          <p:spPr>
            <a:xfrm flipV="1">
              <a:off x="6862763" y="5010150"/>
              <a:ext cx="0" cy="714375"/>
            </a:xfrm>
            <a:prstGeom prst="line">
              <a:avLst/>
            </a:prstGeom>
            <a:ln w="31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73E758-3804-A555-7EEA-9892ABCC38D4}"/>
                </a:ext>
              </a:extLst>
            </p:cNvPr>
            <p:cNvCxnSpPr/>
            <p:nvPr/>
          </p:nvCxnSpPr>
          <p:spPr>
            <a:xfrm flipV="1">
              <a:off x="6543675" y="5172075"/>
              <a:ext cx="0" cy="533400"/>
            </a:xfrm>
            <a:prstGeom prst="line">
              <a:avLst/>
            </a:prstGeom>
            <a:ln w="31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71970B1-3AE6-DC5C-F402-7788871FDC40}"/>
                </a:ext>
              </a:extLst>
            </p:cNvPr>
            <p:cNvCxnSpPr/>
            <p:nvPr/>
          </p:nvCxnSpPr>
          <p:spPr>
            <a:xfrm flipH="1" flipV="1">
              <a:off x="6094413" y="5334000"/>
              <a:ext cx="1587" cy="376238"/>
            </a:xfrm>
            <a:prstGeom prst="line">
              <a:avLst/>
            </a:prstGeom>
            <a:ln w="31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12AD29D-AE8A-019A-DAE4-B9B14BE7F954}"/>
                </a:ext>
              </a:extLst>
            </p:cNvPr>
            <p:cNvSpPr/>
            <p:nvPr/>
          </p:nvSpPr>
          <p:spPr>
            <a:xfrm>
              <a:off x="6062663" y="5265738"/>
              <a:ext cx="57150" cy="46037"/>
            </a:xfrm>
            <a:prstGeom prst="ellips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760E1F4-1EF6-6A51-03AD-7C5BEA524343}"/>
                </a:ext>
              </a:extLst>
            </p:cNvPr>
            <p:cNvSpPr/>
            <p:nvPr/>
          </p:nvSpPr>
          <p:spPr>
            <a:xfrm>
              <a:off x="6513513" y="5111750"/>
              <a:ext cx="57150" cy="44450"/>
            </a:xfrm>
            <a:prstGeom prst="ellips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69DFB05-539B-F49B-9161-5271FF53099B}"/>
                </a:ext>
              </a:extLst>
            </p:cNvPr>
            <p:cNvSpPr/>
            <p:nvPr/>
          </p:nvSpPr>
          <p:spPr>
            <a:xfrm>
              <a:off x="6840538" y="4935538"/>
              <a:ext cx="57150" cy="46037"/>
            </a:xfrm>
            <a:prstGeom prst="ellips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963313F-68F3-AE33-5487-6583F01D3B95}"/>
                </a:ext>
              </a:extLst>
            </p:cNvPr>
            <p:cNvSpPr/>
            <p:nvPr/>
          </p:nvSpPr>
          <p:spPr>
            <a:xfrm>
              <a:off x="7283450" y="4641850"/>
              <a:ext cx="57150" cy="46038"/>
            </a:xfrm>
            <a:prstGeom prst="ellips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01782A-D9CE-EB12-D166-506002BC4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35381"/>
            <a:ext cx="10972800" cy="4921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can find a weight w which minimize Error using gradient descent approach which is used to </a:t>
            </a:r>
            <a:r>
              <a:rPr lang="en-US" sz="2400" dirty="0">
                <a:solidFill>
                  <a:srgbClr val="C00000"/>
                </a:solidFill>
              </a:rPr>
              <a:t>approximate</a:t>
            </a:r>
            <a:r>
              <a:rPr lang="en-US" sz="2400" dirty="0"/>
              <a:t> the </a:t>
            </a:r>
            <a:r>
              <a:rPr lang="en-US" sz="2400" dirty="0">
                <a:solidFill>
                  <a:srgbClr val="C00000"/>
                </a:solidFill>
              </a:rPr>
              <a:t>optimized weights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The goal is then to minimize the error by iteratively moving </a:t>
            </a:r>
            <a:r>
              <a:rPr lang="en-US" sz="2400" dirty="0">
                <a:solidFill>
                  <a:srgbClr val="C00000"/>
                </a:solidFill>
              </a:rPr>
              <a:t>downwards</a:t>
            </a:r>
            <a:r>
              <a:rPr lang="en-US" sz="2400" dirty="0"/>
              <a:t> using a step size (Learning Rate).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2ACF5C-F4C4-2B9C-822C-00D0F6EE964C}"/>
                  </a:ext>
                </a:extLst>
              </p:cNvPr>
              <p:cNvSpPr txBox="1"/>
              <p:nvPr/>
            </p:nvSpPr>
            <p:spPr>
              <a:xfrm>
                <a:off x="389411" y="4572259"/>
                <a:ext cx="6096000" cy="855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/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/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𝐿𝑒𝑎𝑟𝑛𝑖𝑛𝑔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/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2ACF5C-F4C4-2B9C-822C-00D0F6EE9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11" y="4572259"/>
                <a:ext cx="6096000" cy="855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044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1406F-3744-7892-1CB0-7DD3503FF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23B3C4-642F-DA0D-9AFB-AA594A5A90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3106" y="1825625"/>
                <a:ext cx="1199204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To update </a:t>
                </a:r>
                <a:r>
                  <a:rPr lang="en-US" sz="2200" dirty="0">
                    <a:solidFill>
                      <a:srgbClr val="C00000"/>
                    </a:solidFill>
                  </a:rPr>
                  <a:t>W5</a:t>
                </a:r>
                <a:r>
                  <a:rPr lang="en-US" sz="2200" dirty="0"/>
                  <a:t> first we need to find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pPr marL="0" indent="0">
                  <a:buNone/>
                </a:pPr>
                <a:r>
                  <a:rPr lang="en-US" sz="2200" dirty="0"/>
                  <a:t>Chain Rule: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Error_Total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𝑇𝑎𝑟𝑔𝑒𝑡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𝑂𝑢𝑡𝑝𝑢𝑡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1)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𝑇𝑎𝑟𝑔𝑒𝑡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2−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𝑂𝑢𝑡𝑝𝑢𝑡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2)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200" dirty="0"/>
                  <a:t> = -1* (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𝑇𝑎𝑟𝑔𝑒𝑡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𝑂𝑢𝑡𝑝𝑢𝑡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1)</m:t>
                        </m:r>
                      </m:e>
                      <m:sup/>
                    </m:sSup>
                  </m:oMath>
                </a14:m>
                <a:r>
                  <a:rPr lang="en-US" sz="2200" dirty="0"/>
                  <a:t>= -(0.01-0.7514) = </a:t>
                </a:r>
                <a:r>
                  <a:rPr lang="en-US" sz="2200" dirty="0">
                    <a:solidFill>
                      <a:schemeClr val="accent5">
                        <a:lumMod val="75000"/>
                      </a:schemeClr>
                    </a:solidFill>
                  </a:rPr>
                  <a:t>0.7414</a:t>
                </a:r>
              </a:p>
              <a:p>
                <a:pPr marL="0" indent="0"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2200" dirty="0"/>
                          <m:t>sigmoid</m:t>
                        </m:r>
                        <m:r>
                          <m:rPr>
                            <m:nor/>
                          </m:rPr>
                          <a:rPr lang="en-US" sz="2200" dirty="0"/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/>
                      <m:t>sigmoid</m:t>
                    </m:r>
                    <m:r>
                      <m:rPr>
                        <m:nor/>
                      </m:rPr>
                      <a:rPr lang="en-US" sz="2000" dirty="0"/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1_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(1-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/>
                      <m:t>sigmoid</m:t>
                    </m:r>
                    <m:r>
                      <m:rPr>
                        <m:nor/>
                      </m:rPr>
                      <a:rPr lang="en-US" sz="2000" dirty="0"/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1_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) = 0.7514*(1-0.7514) = </a:t>
                </a:r>
                <a:r>
                  <a:rPr lang="en-US" sz="2200" dirty="0">
                    <a:solidFill>
                      <a:schemeClr val="accent5">
                        <a:lumMod val="75000"/>
                      </a:schemeClr>
                    </a:solidFill>
                  </a:rPr>
                  <a:t>0.1868</a:t>
                </a:r>
              </a:p>
              <a:p>
                <a:pPr marL="0" indent="0"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200" dirty="0"/>
                          <m:t>h</m:t>
                        </m:r>
                        <m:r>
                          <m:rPr>
                            <m:nor/>
                          </m:rPr>
                          <a:rPr lang="en-US" sz="2200" dirty="0"/>
                          <m:t>1_</m:t>
                        </m:r>
                        <m:r>
                          <m:rPr>
                            <m:nor/>
                          </m:rPr>
                          <a:rPr lang="en-US" sz="2200" dirty="0"/>
                          <m:t>out</m:t>
                        </m:r>
                        <m:r>
                          <m:rPr>
                            <m:nor/>
                          </m:rPr>
                          <a:rPr lang="en-US" sz="2200" dirty="0"/>
                          <m:t>∗</m:t>
                        </m:r>
                        <m:r>
                          <m:rPr>
                            <m:nor/>
                          </m:rPr>
                          <a:rPr lang="en-US" sz="2200" dirty="0"/>
                          <m:t>w</m:t>
                        </m:r>
                        <m:r>
                          <m:rPr>
                            <m:nor/>
                          </m:rPr>
                          <a:rPr lang="en-US" sz="2200" dirty="0"/>
                          <m:t>5  + </m:t>
                        </m:r>
                        <m:r>
                          <m:rPr>
                            <m:nor/>
                          </m:rPr>
                          <a:rPr lang="en-US" sz="2200" dirty="0"/>
                          <m:t>h</m:t>
                        </m:r>
                        <m:r>
                          <m:rPr>
                            <m:nor/>
                          </m:rPr>
                          <a:rPr lang="en-US" sz="2200" dirty="0"/>
                          <m:t>2_</m:t>
                        </m:r>
                        <m:r>
                          <m:rPr>
                            <m:nor/>
                          </m:rPr>
                          <a:rPr lang="en-US" sz="2200" dirty="0"/>
                          <m:t>out</m:t>
                        </m:r>
                        <m:r>
                          <m:rPr>
                            <m:nor/>
                          </m:rPr>
                          <a:rPr lang="en-US" sz="2200" dirty="0"/>
                          <m:t> ∗</m:t>
                        </m:r>
                        <m:r>
                          <m:rPr>
                            <m:nor/>
                          </m:rPr>
                          <a:rPr lang="en-US" sz="2200" dirty="0"/>
                          <m:t>w</m:t>
                        </m:r>
                        <m:r>
                          <m:rPr>
                            <m:nor/>
                          </m:rPr>
                          <a:rPr lang="en-US" sz="2200" dirty="0"/>
                          <m:t>6  + </m:t>
                        </m:r>
                        <m:r>
                          <m:rPr>
                            <m:nor/>
                          </m:rPr>
                          <a:rPr lang="en-US" sz="2200" dirty="0"/>
                          <m:t>b</m:t>
                        </m:r>
                        <m:r>
                          <m:rPr>
                            <m:nor/>
                          </m:rPr>
                          <a:rPr lang="en-US" sz="2200" b="0" i="0" dirty="0" smtClean="0"/>
                          <m:t>2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dirty="0"/>
                      <m:t>h</m:t>
                    </m:r>
                    <m:r>
                      <m:rPr>
                        <m:nor/>
                      </m:rPr>
                      <a:rPr lang="en-US" sz="2200" dirty="0"/>
                      <m:t>1_</m:t>
                    </m:r>
                    <m:r>
                      <m:rPr>
                        <m:nor/>
                      </m:rPr>
                      <a:rPr lang="en-US" sz="2200" dirty="0"/>
                      <m:t>out</m:t>
                    </m:r>
                  </m:oMath>
                </a14:m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chemeClr val="accent5">
                        <a:lumMod val="75000"/>
                      </a:schemeClr>
                    </a:solidFill>
                  </a:rPr>
                  <a:t>0.5933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  <m:r>
                      <a:rPr lang="en-US" sz="22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accent5">
                        <a:lumMod val="75000"/>
                      </a:schemeClr>
                    </a:solidFill>
                  </a:rPr>
                  <a:t>0.7414</a:t>
                </a:r>
                <a:r>
                  <a:rPr lang="en-US" sz="2200" dirty="0"/>
                  <a:t>* </a:t>
                </a:r>
                <a:r>
                  <a:rPr lang="en-US" sz="2200" dirty="0">
                    <a:solidFill>
                      <a:schemeClr val="accent5">
                        <a:lumMod val="75000"/>
                      </a:schemeClr>
                    </a:solidFill>
                  </a:rPr>
                  <a:t>0.1868</a:t>
                </a:r>
                <a:r>
                  <a:rPr lang="en-US" sz="2200" dirty="0"/>
                  <a:t>* </a:t>
                </a:r>
                <a:r>
                  <a:rPr lang="en-US" sz="2200" dirty="0">
                    <a:solidFill>
                      <a:schemeClr val="accent5">
                        <a:lumMod val="75000"/>
                      </a:schemeClr>
                    </a:solidFill>
                  </a:rPr>
                  <a:t>0.5933</a:t>
                </a:r>
                <a:r>
                  <a:rPr lang="en-US" sz="2200" dirty="0"/>
                  <a:t> =</a:t>
                </a:r>
                <a:r>
                  <a:rPr lang="en-US" sz="2200" dirty="0">
                    <a:solidFill>
                      <a:srgbClr val="C00000"/>
                    </a:solidFill>
                  </a:rPr>
                  <a:t>0.0822</a:t>
                </a:r>
                <a:r>
                  <a:rPr lang="en-US" sz="2200" dirty="0">
                    <a:highlight>
                      <a:srgbClr val="FFFF00"/>
                    </a:highlight>
                  </a:rPr>
                  <a:t> 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sz="20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23B3C4-642F-DA0D-9AFB-AA594A5A90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106" y="1825625"/>
                <a:ext cx="11992041" cy="4351338"/>
              </a:xfrm>
              <a:blipFill>
                <a:blip r:embed="rId2"/>
                <a:stretch>
                  <a:fillRect l="-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F4B0A3D-D8F6-F64E-2929-10FA9323B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382" y="205647"/>
            <a:ext cx="5102492" cy="2517529"/>
          </a:xfrm>
          <a:prstGeom prst="rect">
            <a:avLst/>
          </a:prstGeom>
        </p:spPr>
      </p:pic>
      <p:pic>
        <p:nvPicPr>
          <p:cNvPr id="4" name="Picture 2" descr="neural_network (9)">
            <a:extLst>
              <a:ext uri="{FF2B5EF4-FFF2-40B4-BE49-F238E27FC236}">
                <a16:creationId xmlns:a16="http://schemas.microsoft.com/office/drawing/2014/main" id="{FB9BF692-060B-C0B2-189E-B4DAB4079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388" y="1994053"/>
            <a:ext cx="2654506" cy="225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675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C32F-899F-C49F-78AE-09190FBE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Weights – 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162A7A-ECA8-2506-0239-95452D4D7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9386" y="1495117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that </a:t>
                </a:r>
                <a:r>
                  <a:rPr lang="en-US" dirty="0" err="1">
                    <a:solidFill>
                      <a:srgbClr val="C00000"/>
                    </a:solidFill>
                  </a:rPr>
                  <a:t>learning_rate</a:t>
                </a:r>
                <a:r>
                  <a:rPr lang="en-US" dirty="0">
                    <a:solidFill>
                      <a:srgbClr val="C00000"/>
                    </a:solidFill>
                  </a:rPr>
                  <a:t> = 0.5</a:t>
                </a:r>
              </a:p>
              <a:p>
                <a:pPr marL="0" indent="0">
                  <a:buNone/>
                </a:pPr>
                <a:r>
                  <a:rPr lang="en-US" dirty="0"/>
                  <a:t>W5_new = W5_old  - </a:t>
                </a:r>
                <a:r>
                  <a:rPr lang="en-US" dirty="0" err="1"/>
                  <a:t>learning_rate</a:t>
                </a:r>
                <a:r>
                  <a:rPr lang="en-US" dirty="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0.4 – 0.5 * 0.0822 = </a:t>
                </a:r>
                <a:r>
                  <a:rPr lang="en-US" dirty="0">
                    <a:solidFill>
                      <a:srgbClr val="C00000"/>
                    </a:solidFill>
                  </a:rPr>
                  <a:t>0.3589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a same way:</a:t>
                </a:r>
              </a:p>
              <a:p>
                <a:pPr marL="0" indent="0">
                  <a:buNone/>
                </a:pPr>
                <a:r>
                  <a:rPr lang="en-US" dirty="0"/>
                  <a:t>W6_new =</a:t>
                </a:r>
                <a:r>
                  <a:rPr lang="en-US" dirty="0">
                    <a:solidFill>
                      <a:srgbClr val="C00000"/>
                    </a:solidFill>
                  </a:rPr>
                  <a:t>0.4086</a:t>
                </a:r>
              </a:p>
              <a:p>
                <a:pPr marL="0" indent="0">
                  <a:buNone/>
                </a:pPr>
                <a:r>
                  <a:rPr lang="en-US" dirty="0"/>
                  <a:t>W7_new =</a:t>
                </a:r>
                <a:r>
                  <a:rPr lang="en-US" dirty="0">
                    <a:solidFill>
                      <a:srgbClr val="C00000"/>
                    </a:solidFill>
                  </a:rPr>
                  <a:t>0.5113</a:t>
                </a:r>
              </a:p>
              <a:p>
                <a:pPr marL="0" indent="0">
                  <a:buNone/>
                </a:pPr>
                <a:r>
                  <a:rPr lang="en-US" dirty="0"/>
                  <a:t>W8_new =</a:t>
                </a:r>
                <a:r>
                  <a:rPr lang="en-US" dirty="0">
                    <a:solidFill>
                      <a:srgbClr val="C00000"/>
                    </a:solidFill>
                  </a:rPr>
                  <a:t>0.5613</a:t>
                </a:r>
              </a:p>
              <a:p>
                <a:pPr marL="0" indent="0">
                  <a:buNone/>
                </a:pPr>
                <a:r>
                  <a:rPr lang="en-US" sz="2000" dirty="0"/>
                  <a:t>We can use a same method for updating biases (</a:t>
                </a:r>
                <a:r>
                  <a:rPr lang="en-US" sz="1800" dirty="0"/>
                  <a:t>we ignore updating biases in this example</a:t>
                </a:r>
                <a:r>
                  <a:rPr lang="en-US" sz="2000" dirty="0"/>
                  <a:t>)</a:t>
                </a:r>
                <a:endParaRPr lang="en-US" sz="20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The new weights are not updated till all new weights are calculated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162A7A-ECA8-2506-0239-95452D4D7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9386" y="1495117"/>
                <a:ext cx="10515600" cy="4351338"/>
              </a:xfrm>
              <a:blipFill>
                <a:blip r:embed="rId2"/>
                <a:stretch>
                  <a:fillRect l="-1159" t="-2241" b="-23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neural_network (9)">
            <a:extLst>
              <a:ext uri="{FF2B5EF4-FFF2-40B4-BE49-F238E27FC236}">
                <a16:creationId xmlns:a16="http://schemas.microsoft.com/office/drawing/2014/main" id="{5178D72E-424A-7770-25A9-C168FD568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841" y="2909292"/>
            <a:ext cx="2760992" cy="234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6011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71261098-71E1-FCFA-AAFC-C8A3B16F2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Artificial Neuron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D02F0B44-9D96-BE02-CE84-F0C85D3ED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Artificial Neuron is the </a:t>
            </a:r>
            <a:r>
              <a:rPr lang="en-US" altLang="en-US" dirty="0">
                <a:solidFill>
                  <a:srgbClr val="C00000"/>
                </a:solidFill>
              </a:rPr>
              <a:t>building block </a:t>
            </a:r>
            <a:r>
              <a:rPr lang="en-US" altLang="en-US" dirty="0"/>
              <a:t>of artificial </a:t>
            </a:r>
            <a:r>
              <a:rPr lang="en-US" altLang="en-US" dirty="0">
                <a:solidFill>
                  <a:srgbClr val="FF0000"/>
                </a:solidFill>
              </a:rPr>
              <a:t>neural networks </a:t>
            </a:r>
          </a:p>
          <a:p>
            <a:pPr eaLnBrk="1" hangingPunct="1"/>
            <a:r>
              <a:rPr lang="en-US" altLang="en-US" dirty="0"/>
              <a:t>It is designed to </a:t>
            </a:r>
            <a:r>
              <a:rPr lang="en-US" altLang="en-US" dirty="0">
                <a:solidFill>
                  <a:srgbClr val="C00000"/>
                </a:solidFill>
              </a:rPr>
              <a:t>mimic</a:t>
            </a:r>
            <a:r>
              <a:rPr lang="en-US" altLang="en-US" dirty="0"/>
              <a:t> the way </a:t>
            </a:r>
            <a:r>
              <a:rPr lang="en-US" altLang="en-US" dirty="0">
                <a:solidFill>
                  <a:srgbClr val="C00000"/>
                </a:solidFill>
              </a:rPr>
              <a:t>biological neurons </a:t>
            </a:r>
            <a:r>
              <a:rPr lang="en-US" altLang="en-US" dirty="0"/>
              <a:t>in the human brain process information and learn from data. 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0ED95E86-E2E9-A602-89BB-1649E7C4256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101" y="4186238"/>
            <a:ext cx="4038600" cy="230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7123DD2-9396-D2D7-59AB-37ADC0FDFFC0}"/>
              </a:ext>
            </a:extLst>
          </p:cNvPr>
          <p:cNvSpPr txBox="1">
            <a:spLocks/>
          </p:cNvSpPr>
          <p:nvPr/>
        </p:nvSpPr>
        <p:spPr bwMode="auto">
          <a:xfrm>
            <a:off x="6330079" y="3605624"/>
            <a:ext cx="2379322" cy="445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</a:rPr>
              <a:t>Biological Neurons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6FCC6E-69E8-9AD6-E545-DB0F90B6E12B}"/>
              </a:ext>
            </a:extLst>
          </p:cNvPr>
          <p:cNvSpPr txBox="1">
            <a:spLocks/>
          </p:cNvSpPr>
          <p:nvPr/>
        </p:nvSpPr>
        <p:spPr bwMode="auto">
          <a:xfrm>
            <a:off x="8974478" y="3555617"/>
            <a:ext cx="2379322" cy="445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</a:rPr>
              <a:t>Artificial Neurons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778CB-C139-D4B3-B0F2-A638BB07B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65" y="4177703"/>
            <a:ext cx="5602074" cy="143814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14436-9D08-3905-5E34-2456A3DF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47288B-EE53-4F5D-855A-D58E1BF619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Now we update the hidden layer:</a:t>
                </a:r>
              </a:p>
              <a:p>
                <a:pPr marL="0" indent="0">
                  <a:buNone/>
                </a:pPr>
                <a:r>
                  <a:rPr lang="en-US" sz="2400" dirty="0"/>
                  <a:t>Chain Rule: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b="0" i="1" smtClean="0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b="0" i="1" smtClean="0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400" dirty="0"/>
                  <a:t>  </a:t>
                </a:r>
              </a:p>
              <a:p>
                <a:pPr marL="0" indent="0">
                  <a:buNone/>
                </a:pPr>
                <a:r>
                  <a:rPr lang="en-US" sz="2400" dirty="0"/>
                  <a:t>Chain Rules: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b="0" i="1" smtClean="0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b="0" i="1" smtClean="0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b="0" i="1" smtClean="0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𝐼𝑛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_</m:t>
                        </m:r>
                      </m:den>
                    </m:f>
                  </m:oMath>
                </a14:m>
                <a:r>
                  <a:rPr lang="en-US" sz="2400" dirty="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               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 smtClean="0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0.7414 * 0.1868 </a:t>
                </a:r>
                <a:r>
                  <a:rPr lang="en-US" sz="2400" dirty="0"/>
                  <a:t>=  </a:t>
                </a:r>
                <a:r>
                  <a:rPr lang="en-US" sz="2400" dirty="0">
                    <a:solidFill>
                      <a:srgbClr val="00B0F0"/>
                    </a:solidFill>
                  </a:rPr>
                  <a:t>0.1385</a:t>
                </a:r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∗</m:t>
                        </m:r>
                        <m:r>
                          <m:rPr>
                            <m:nor/>
                          </m:rPr>
                          <a:rPr lang="en-US" sz="24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w</m:t>
                        </m:r>
                        <m:r>
                          <m:rPr>
                            <m:nor/>
                          </m:rPr>
                          <a:rPr lang="en-US" sz="2400" dirty="0"/>
                          <m:t>5 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∗</m:t>
                        </m:r>
                        <m:r>
                          <m:rPr>
                            <m:nor/>
                          </m:rPr>
                          <a:rPr lang="en-US" sz="24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w</m:t>
                        </m:r>
                        <m:r>
                          <m:rPr>
                            <m:nor/>
                          </m:rPr>
                          <a:rPr lang="en-US" sz="2400" dirty="0"/>
                          <m:t>6 + </m:t>
                        </m:r>
                        <m:r>
                          <m:rPr>
                            <m:nor/>
                          </m:rPr>
                          <a:rPr lang="en-US" sz="2400" dirty="0"/>
                          <m:t>b</m:t>
                        </m:r>
                        <m:r>
                          <m:rPr>
                            <m:nor/>
                          </m:rPr>
                          <a:rPr lang="en-US" sz="2400" dirty="0"/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400" dirty="0"/>
                  <a:t> = W5 = </a:t>
                </a:r>
                <a:r>
                  <a:rPr lang="en-US" sz="2400" dirty="0">
                    <a:solidFill>
                      <a:schemeClr val="accent4">
                        <a:lumMod val="50000"/>
                      </a:schemeClr>
                    </a:solidFill>
                  </a:rPr>
                  <a:t>0.40</a:t>
                </a:r>
              </a:p>
              <a:p>
                <a:pPr marL="0" indent="0">
                  <a:buNone/>
                </a:pPr>
                <a:r>
                  <a:rPr 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b="0" i="1" smtClean="0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b="0" i="1" smtClean="0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00B0F0"/>
                    </a:solidFill>
                  </a:rPr>
                  <a:t>0.1385</a:t>
                </a:r>
                <a:r>
                  <a:rPr lang="en-US" sz="2400" dirty="0"/>
                  <a:t> * </a:t>
                </a:r>
                <a:r>
                  <a:rPr lang="en-US" sz="2400" dirty="0">
                    <a:solidFill>
                      <a:schemeClr val="accent4">
                        <a:lumMod val="50000"/>
                      </a:schemeClr>
                    </a:solidFill>
                  </a:rPr>
                  <a:t>0.40</a:t>
                </a:r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0.0554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47288B-EE53-4F5D-855A-D58E1BF619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56D9B36-C944-AC53-FBAF-B5FC036AE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881" y="365125"/>
            <a:ext cx="4778626" cy="3302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3AA9A1-3BFF-1797-070B-EDE62125431A}"/>
                  </a:ext>
                </a:extLst>
              </p:cNvPr>
              <p:cNvSpPr txBox="1"/>
              <p:nvPr/>
            </p:nvSpPr>
            <p:spPr>
              <a:xfrm>
                <a:off x="6914508" y="6233925"/>
                <a:ext cx="4969999" cy="517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are calculated in the last step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3AA9A1-3BFF-1797-070B-EDE621254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508" y="6233925"/>
                <a:ext cx="4969999" cy="517899"/>
              </a:xfrm>
              <a:prstGeom prst="rect">
                <a:avLst/>
              </a:prstGeom>
              <a:blipFill>
                <a:blip r:embed="rId5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248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ural_network (9)">
            <a:extLst>
              <a:ext uri="{FF2B5EF4-FFF2-40B4-BE49-F238E27FC236}">
                <a16:creationId xmlns:a16="http://schemas.microsoft.com/office/drawing/2014/main" id="{E3CE9562-0BBA-500D-180C-464CD9B6F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841" y="2909292"/>
            <a:ext cx="2760992" cy="234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7B47D9-5DB8-8397-B22F-98809D35D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Weights – 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FF78AB-172F-B7C1-44BA-6A840D4CBF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9220" y="1351363"/>
                <a:ext cx="1117229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In a same way: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400" dirty="0"/>
                  <a:t> = -0.0190 </a:t>
                </a:r>
                <a:r>
                  <a:rPr lang="en-US" sz="24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400" dirty="0"/>
                  <a:t>  = 0.0554 -0.0190 = 0.0364</a:t>
                </a:r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2400" b="0" i="0" dirty="0" smtClean="0"/>
                          <m:t>S</m:t>
                        </m:r>
                        <m:r>
                          <m:rPr>
                            <m:nor/>
                          </m:rPr>
                          <a:rPr lang="en-US" sz="2400" dirty="0"/>
                          <m:t>igmoid</m:t>
                        </m:r>
                        <m:r>
                          <m:rPr>
                            <m:nor/>
                          </m:rPr>
                          <a:rPr lang="en-US" sz="2400" dirty="0"/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/>
                      <m:t>sigmoid</m:t>
                    </m:r>
                    <m:r>
                      <m:rPr>
                        <m:nor/>
                      </m:rPr>
                      <a:rPr lang="en-US" sz="2400" dirty="0"/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(1-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/>
                      <m:t>sigmoid</m:t>
                    </m:r>
                    <m:r>
                      <m:rPr>
                        <m:nor/>
                      </m:rPr>
                      <a:rPr lang="en-US" sz="2400" dirty="0"/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 = 0.5933 * (1- 0.5933) =   0.2413</a:t>
                </a:r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2400" dirty="0"/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∗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1 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+ 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∗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3 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+ 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1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= i1 = 0.05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= 0.0364 * 0.2413 * 0.05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0.00044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W1_new = W1_old  - </a:t>
                </a:r>
                <a:r>
                  <a:rPr lang="en-US" sz="2400" dirty="0" err="1"/>
                  <a:t>learning_rate</a:t>
                </a:r>
                <a:r>
                  <a:rPr lang="en-US" sz="2400" dirty="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= 0.15 – 0.5 * 0.00044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0.1498</a:t>
                </a:r>
              </a:p>
              <a:p>
                <a:pPr marL="0" indent="0">
                  <a:buNone/>
                </a:pPr>
                <a:r>
                  <a:rPr lang="en-US" sz="2400" dirty="0"/>
                  <a:t>In a same way : W2_new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0.1996</a:t>
                </a:r>
                <a:r>
                  <a:rPr lang="en-US" sz="2400" dirty="0"/>
                  <a:t> , W3_new =</a:t>
                </a:r>
                <a:r>
                  <a:rPr lang="en-US" sz="2400" dirty="0">
                    <a:solidFill>
                      <a:srgbClr val="C00000"/>
                    </a:solidFill>
                  </a:rPr>
                  <a:t>0.2498</a:t>
                </a:r>
                <a:r>
                  <a:rPr lang="en-US" sz="2400" dirty="0"/>
                  <a:t>, W4_new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0.2995</a:t>
                </a:r>
              </a:p>
              <a:p>
                <a:pPr marL="0" indent="0">
                  <a:buNone/>
                </a:pPr>
                <a:r>
                  <a:rPr lang="en-US" sz="2400" dirty="0"/>
                  <a:t>We can use a same method for updating biases (</a:t>
                </a:r>
                <a:r>
                  <a:rPr lang="en-US" sz="2000" dirty="0"/>
                  <a:t>we ignore updating biases in this example</a:t>
                </a:r>
                <a:r>
                  <a:rPr lang="en-US" sz="2400" dirty="0"/>
                  <a:t>).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FF78AB-172F-B7C1-44BA-6A840D4CBF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9220" y="1351363"/>
                <a:ext cx="11172290" cy="4351338"/>
              </a:xfrm>
              <a:blipFill>
                <a:blip r:embed="rId4"/>
                <a:stretch>
                  <a:fillRect l="-873" t="-1964" r="-1418" b="-28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5162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FDB6-CAA2-96DC-6743-29C996F7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Epochs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6ACDB-CCA0-688E-F489-718C09829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After calculation of all new weights and biases, all the weights and biases will be </a:t>
            </a:r>
            <a:r>
              <a:rPr lang="en-US" dirty="0">
                <a:solidFill>
                  <a:srgbClr val="C00000"/>
                </a:solidFill>
              </a:rPr>
              <a:t>updated</a:t>
            </a:r>
            <a:r>
              <a:rPr lang="en-US" dirty="0"/>
              <a:t> in the network </a:t>
            </a:r>
            <a:r>
              <a:rPr lang="en-US" dirty="0">
                <a:solidFill>
                  <a:srgbClr val="C00000"/>
                </a:solidFill>
              </a:rPr>
              <a:t>together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Now we can use </a:t>
            </a:r>
            <a:r>
              <a:rPr lang="en-US" dirty="0">
                <a:solidFill>
                  <a:srgbClr val="C00000"/>
                </a:solidFill>
              </a:rPr>
              <a:t>forward propagation</a:t>
            </a:r>
            <a:r>
              <a:rPr lang="en-US" dirty="0"/>
              <a:t> again and In a same way of calculation </a:t>
            </a:r>
            <a:r>
              <a:rPr lang="en-US" dirty="0">
                <a:solidFill>
                  <a:srgbClr val="C00000"/>
                </a:solidFill>
              </a:rPr>
              <a:t>error</a:t>
            </a:r>
            <a:r>
              <a:rPr lang="en-US" dirty="0"/>
              <a:t> in the first step:</a:t>
            </a:r>
          </a:p>
          <a:p>
            <a:pPr marL="0" indent="0">
              <a:buNone/>
            </a:pPr>
            <a:r>
              <a:rPr lang="en-US" dirty="0" err="1"/>
              <a:t>Error_Total</a:t>
            </a:r>
            <a:r>
              <a:rPr lang="en-US" dirty="0"/>
              <a:t> </a:t>
            </a:r>
            <a:r>
              <a:rPr lang="en-US" sz="2400" dirty="0"/>
              <a:t>= </a:t>
            </a:r>
            <a:r>
              <a:rPr lang="en-US" dirty="0">
                <a:solidFill>
                  <a:srgbClr val="FF0000"/>
                </a:solidFill>
              </a:rPr>
              <a:t>0.2910</a:t>
            </a:r>
            <a:r>
              <a:rPr lang="en-US" dirty="0"/>
              <a:t> (it was 0.2984)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</a:t>
            </a:r>
            <a:r>
              <a:rPr lang="en-US" dirty="0">
                <a:solidFill>
                  <a:srgbClr val="C00000"/>
                </a:solidFill>
              </a:rPr>
              <a:t>repeat</a:t>
            </a:r>
            <a:r>
              <a:rPr lang="en-US" dirty="0"/>
              <a:t> the process for new iterations (epochs) until the </a:t>
            </a:r>
            <a:r>
              <a:rPr lang="en-US" dirty="0">
                <a:solidFill>
                  <a:srgbClr val="C00000"/>
                </a:solidFill>
              </a:rPr>
              <a:t>error less than a threshold</a:t>
            </a:r>
            <a:r>
              <a:rPr lang="en-US" dirty="0"/>
              <a:t> or iterations more than a </a:t>
            </a:r>
            <a:r>
              <a:rPr lang="en-US" dirty="0">
                <a:solidFill>
                  <a:srgbClr val="C00000"/>
                </a:solidFill>
              </a:rPr>
              <a:t>maximum threshold </a:t>
            </a:r>
            <a:r>
              <a:rPr lang="en-US" dirty="0"/>
              <a:t>or </a:t>
            </a:r>
            <a:r>
              <a:rPr lang="en-US" dirty="0">
                <a:solidFill>
                  <a:srgbClr val="C00000"/>
                </a:solidFill>
              </a:rPr>
              <a:t>decrease in error is not significant </a:t>
            </a:r>
            <a:r>
              <a:rPr lang="en-US" dirty="0"/>
              <a:t>(no improvement).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BC73F-1527-2134-03CB-F3C5B45CA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406" y="5435737"/>
            <a:ext cx="3039953" cy="1433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50A6F2-4DA4-05D5-D423-29E2425F5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406" y="3375777"/>
            <a:ext cx="2891859" cy="110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61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C66A59-5060-892C-4F95-9E8664CD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155" y="4819650"/>
            <a:ext cx="3581400" cy="2038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0F692-8370-E128-1C9A-9C71AF0B1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52" y="123389"/>
            <a:ext cx="10972800" cy="924807"/>
          </a:xfrm>
        </p:spPr>
        <p:txBody>
          <a:bodyPr>
            <a:normAutofit/>
          </a:bodyPr>
          <a:lstStyle/>
          <a:p>
            <a:r>
              <a:rPr lang="en-US" sz="4400" dirty="0"/>
              <a:t>Stochastic Gradient Descent (SGD)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FA38C-3938-DF79-6AE2-92AF7D156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952" y="1203159"/>
            <a:ext cx="11313248" cy="407775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Runs </a:t>
            </a:r>
            <a:r>
              <a:rPr lang="en-US" dirty="0">
                <a:solidFill>
                  <a:srgbClr val="C00000"/>
                </a:solidFill>
              </a:rPr>
              <a:t>one training </a:t>
            </a:r>
            <a:r>
              <a:rPr lang="en-US" dirty="0"/>
              <a:t>example per iteration (epoch) and updates each training example's parameters one at a time.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</a:t>
            </a:r>
            <a:r>
              <a:rPr lang="en-US" dirty="0">
                <a:solidFill>
                  <a:srgbClr val="C00000"/>
                </a:solidFill>
              </a:rPr>
              <a:t>repeats</a:t>
            </a:r>
            <a:r>
              <a:rPr lang="en-US" dirty="0"/>
              <a:t> this process several times based on a given </a:t>
            </a:r>
            <a:r>
              <a:rPr lang="en-US" dirty="0">
                <a:solidFill>
                  <a:srgbClr val="FF0000"/>
                </a:solidFill>
              </a:rPr>
              <a:t>hyperparameter</a:t>
            </a:r>
            <a:r>
              <a:rPr lang="en-US" dirty="0"/>
              <a:t> (number of epochs).</a:t>
            </a:r>
          </a:p>
          <a:p>
            <a:r>
              <a:rPr lang="en-US" dirty="0"/>
              <a:t>Each epoch consists of using </a:t>
            </a:r>
            <a:r>
              <a:rPr lang="en-US" dirty="0">
                <a:solidFill>
                  <a:srgbClr val="C00000"/>
                </a:solidFill>
              </a:rPr>
              <a:t>every training example once </a:t>
            </a:r>
            <a:r>
              <a:rPr lang="en-US" dirty="0"/>
              <a:t>to update the model's parameters.</a:t>
            </a:r>
          </a:p>
          <a:p>
            <a:r>
              <a:rPr lang="en-US" dirty="0"/>
              <a:t>Less computational resource for each epoch, therefore more practical for </a:t>
            </a:r>
            <a:r>
              <a:rPr lang="en-US" dirty="0">
                <a:solidFill>
                  <a:srgbClr val="C00000"/>
                </a:solidFill>
              </a:rPr>
              <a:t>large datasets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C00000"/>
                </a:solidFill>
              </a:rPr>
              <a:t>Gradient path is noisier </a:t>
            </a:r>
            <a:r>
              <a:rPr lang="en-US" dirty="0"/>
              <a:t>and usually it needs more updates since the model trained for a single example in each epoch. </a:t>
            </a:r>
          </a:p>
          <a:p>
            <a:r>
              <a:rPr lang="en-US" dirty="0">
                <a:solidFill>
                  <a:srgbClr val="C00000"/>
                </a:solidFill>
              </a:rPr>
              <a:t>Less prone to local optimum </a:t>
            </a:r>
            <a:r>
              <a:rPr lang="en-US" dirty="0"/>
              <a:t>since there are more noises in the path.</a:t>
            </a:r>
          </a:p>
          <a:p>
            <a:r>
              <a:rPr lang="en-US" dirty="0"/>
              <a:t>it shows some computational </a:t>
            </a:r>
            <a:r>
              <a:rPr lang="en-US" dirty="0">
                <a:solidFill>
                  <a:srgbClr val="C00000"/>
                </a:solidFill>
              </a:rPr>
              <a:t>efficiency losses </a:t>
            </a:r>
            <a:r>
              <a:rPr lang="en-US" dirty="0"/>
              <a:t>in comparison to batch gradient since the path is noisier.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121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6F286-F755-A608-A0C1-E6D704953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3388"/>
            <a:ext cx="10972800" cy="924807"/>
          </a:xfrm>
        </p:spPr>
        <p:txBody>
          <a:bodyPr>
            <a:normAutofit/>
          </a:bodyPr>
          <a:lstStyle/>
          <a:p>
            <a:r>
              <a:rPr lang="en-US" sz="4400" dirty="0"/>
              <a:t>Batch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6CD0-B229-B2FA-915D-A6D43255C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952" y="1203160"/>
            <a:ext cx="10972800" cy="382078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All the training data </a:t>
            </a:r>
            <a:r>
              <a:rPr lang="en-US" dirty="0"/>
              <a:t>is taken into consideration to take a single step(epoch). </a:t>
            </a:r>
          </a:p>
          <a:p>
            <a:r>
              <a:rPr lang="en-US" dirty="0"/>
              <a:t>Take the </a:t>
            </a:r>
            <a:r>
              <a:rPr lang="en-US" dirty="0">
                <a:solidFill>
                  <a:srgbClr val="C00000"/>
                </a:solidFill>
              </a:rPr>
              <a:t>average</a:t>
            </a:r>
            <a:r>
              <a:rPr lang="en-US" dirty="0"/>
              <a:t> of errors and the gradients of all the training examples and then use them to update parameters. </a:t>
            </a:r>
          </a:p>
          <a:p>
            <a:r>
              <a:rPr lang="en-US" dirty="0"/>
              <a:t>It </a:t>
            </a:r>
            <a:r>
              <a:rPr lang="en-US" dirty="0">
                <a:solidFill>
                  <a:srgbClr val="C00000"/>
                </a:solidFill>
              </a:rPr>
              <a:t>repeats</a:t>
            </a:r>
            <a:r>
              <a:rPr lang="en-US" dirty="0"/>
              <a:t> this process several times based on a given number of </a:t>
            </a:r>
            <a:r>
              <a:rPr lang="en-US" dirty="0">
                <a:solidFill>
                  <a:srgbClr val="C00000"/>
                </a:solidFill>
              </a:rPr>
              <a:t>epochs</a:t>
            </a:r>
            <a:r>
              <a:rPr lang="en-US" dirty="0"/>
              <a:t>.</a:t>
            </a:r>
          </a:p>
          <a:p>
            <a:r>
              <a:rPr lang="en-US" dirty="0"/>
              <a:t>It produces </a:t>
            </a:r>
            <a:r>
              <a:rPr lang="en-US" dirty="0">
                <a:solidFill>
                  <a:srgbClr val="C00000"/>
                </a:solidFill>
              </a:rPr>
              <a:t>less noise </a:t>
            </a:r>
            <a:r>
              <a:rPr lang="en-US" dirty="0"/>
              <a:t>since average of samples is used.</a:t>
            </a:r>
          </a:p>
          <a:p>
            <a:r>
              <a:rPr lang="en-US" dirty="0"/>
              <a:t>If the dataset is large, it needs </a:t>
            </a:r>
            <a:r>
              <a:rPr lang="en-US" dirty="0">
                <a:solidFill>
                  <a:srgbClr val="C00000"/>
                </a:solidFill>
              </a:rPr>
              <a:t>a lot of computation resource </a:t>
            </a:r>
            <a:r>
              <a:rPr lang="en-US" dirty="0"/>
              <a:t>for training model in each epoch since it uses all data in each epoch.</a:t>
            </a:r>
          </a:p>
          <a:p>
            <a:r>
              <a:rPr lang="en-US" dirty="0"/>
              <a:t>Prone to </a:t>
            </a:r>
            <a:r>
              <a:rPr lang="en-US" dirty="0">
                <a:solidFill>
                  <a:srgbClr val="C00000"/>
                </a:solidFill>
              </a:rPr>
              <a:t>local optimum </a:t>
            </a:r>
            <a:r>
              <a:rPr lang="en-US" dirty="0"/>
              <a:t>(Gradient Descent is a greedy algorithm)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294A7-4D83-13F3-B31B-66C96487F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648" y="4829175"/>
            <a:ext cx="35814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25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piral&#10;&#10;Description automatically generated">
            <a:extLst>
              <a:ext uri="{FF2B5EF4-FFF2-40B4-BE49-F238E27FC236}">
                <a16:creationId xmlns:a16="http://schemas.microsoft.com/office/drawing/2014/main" id="{257847C2-694E-E209-311D-71F84E934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88" y="4035972"/>
            <a:ext cx="5652564" cy="28013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2F2385-F236-E941-8593-6F0DC7612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3389"/>
            <a:ext cx="10972800" cy="924807"/>
          </a:xfrm>
        </p:spPr>
        <p:txBody>
          <a:bodyPr/>
          <a:lstStyle/>
          <a:p>
            <a:r>
              <a:rPr lang="en-US" sz="4400" dirty="0"/>
              <a:t>Mini Batch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7105A-2A87-17F9-51B9-FF6D68ED4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Mini Batch gradient descent is the </a:t>
            </a:r>
            <a:r>
              <a:rPr lang="en-US" sz="2800" dirty="0">
                <a:solidFill>
                  <a:srgbClr val="C00000"/>
                </a:solidFill>
              </a:rPr>
              <a:t>combination</a:t>
            </a:r>
            <a:r>
              <a:rPr lang="en-US" sz="2800" dirty="0"/>
              <a:t> of both </a:t>
            </a:r>
            <a:r>
              <a:rPr lang="en-US" sz="2800" dirty="0">
                <a:solidFill>
                  <a:srgbClr val="C00000"/>
                </a:solidFill>
              </a:rPr>
              <a:t>batch</a:t>
            </a:r>
            <a:r>
              <a:rPr lang="en-US" sz="2800" dirty="0"/>
              <a:t> gradient descent and </a:t>
            </a:r>
            <a:r>
              <a:rPr lang="en-US" sz="2800" dirty="0">
                <a:solidFill>
                  <a:srgbClr val="C00000"/>
                </a:solidFill>
              </a:rPr>
              <a:t>stochastic</a:t>
            </a:r>
            <a:r>
              <a:rPr lang="en-US" sz="2800" dirty="0"/>
              <a:t> gradient descent. </a:t>
            </a:r>
          </a:p>
          <a:p>
            <a:r>
              <a:rPr lang="en-US" sz="2800" dirty="0"/>
              <a:t>It divides the training datasets into </a:t>
            </a:r>
            <a:r>
              <a:rPr lang="en-US" sz="2800" dirty="0">
                <a:solidFill>
                  <a:srgbClr val="C00000"/>
                </a:solidFill>
              </a:rPr>
              <a:t>small batch </a:t>
            </a:r>
            <a:r>
              <a:rPr lang="en-US" sz="2800" dirty="0"/>
              <a:t>sizes (e.g., 16, 32, 64, or 128) then performs the updates on those batches separately. </a:t>
            </a:r>
          </a:p>
          <a:p>
            <a:r>
              <a:rPr lang="en-US" sz="2800" dirty="0"/>
              <a:t>Splitting training datasets into smaller batches make a balance to maintain the </a:t>
            </a:r>
            <a:r>
              <a:rPr lang="en-US" sz="2800" dirty="0">
                <a:solidFill>
                  <a:srgbClr val="C00000"/>
                </a:solidFill>
              </a:rPr>
              <a:t>computational efficiency </a:t>
            </a:r>
            <a:r>
              <a:rPr lang="en-US" sz="2800" dirty="0"/>
              <a:t>of batch gradient descent and </a:t>
            </a:r>
            <a:r>
              <a:rPr lang="en-US" sz="2800" dirty="0">
                <a:solidFill>
                  <a:srgbClr val="C00000"/>
                </a:solidFill>
              </a:rPr>
              <a:t>speed</a:t>
            </a:r>
            <a:r>
              <a:rPr lang="en-US" sz="2800" dirty="0"/>
              <a:t> of stochastic gradient descent.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027476-0087-B0F0-9A34-FD4358FE4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38" y="4841523"/>
            <a:ext cx="4999147" cy="143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58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0508-99E2-DDFE-7DE7-5F24396A4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011"/>
            <a:ext cx="10515600" cy="1325563"/>
          </a:xfrm>
        </p:spPr>
        <p:txBody>
          <a:bodyPr/>
          <a:lstStyle/>
          <a:p>
            <a:r>
              <a:rPr lang="en-US" dirty="0"/>
              <a:t>Optimal Number of Layers and Neurons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1DB29-330E-1D74-9D96-E81A2CB36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888"/>
            <a:ext cx="10966807" cy="4351338"/>
          </a:xfrm>
        </p:spPr>
        <p:txBody>
          <a:bodyPr/>
          <a:lstStyle/>
          <a:p>
            <a:r>
              <a:rPr lang="en-US" sz="2400" dirty="0"/>
              <a:t>A Neural Network with a </a:t>
            </a:r>
            <a:r>
              <a:rPr lang="en-US" sz="2400" dirty="0">
                <a:solidFill>
                  <a:srgbClr val="C00000"/>
                </a:solidFill>
              </a:rPr>
              <a:t>single hidden layer </a:t>
            </a:r>
            <a:r>
              <a:rPr lang="en-US" sz="2400" dirty="0"/>
              <a:t>can approximate any function that contains a </a:t>
            </a:r>
            <a:r>
              <a:rPr lang="en-US" sz="2400" dirty="0">
                <a:solidFill>
                  <a:srgbClr val="C00000"/>
                </a:solidFill>
              </a:rPr>
              <a:t>continuous mapping </a:t>
            </a:r>
            <a:r>
              <a:rPr lang="en-US" sz="2400" dirty="0"/>
              <a:t>from one finite space to another.</a:t>
            </a:r>
          </a:p>
          <a:p>
            <a:r>
              <a:rPr lang="en-US" sz="2400" dirty="0"/>
              <a:t>The number of neurons in the </a:t>
            </a:r>
            <a:r>
              <a:rPr lang="en-US" sz="2400" dirty="0">
                <a:solidFill>
                  <a:srgbClr val="C00000"/>
                </a:solidFill>
              </a:rPr>
              <a:t>input layer</a:t>
            </a:r>
            <a:r>
              <a:rPr lang="en-US" sz="2400" dirty="0"/>
              <a:t> equals the number of </a:t>
            </a:r>
            <a:r>
              <a:rPr lang="en-US" sz="2400" dirty="0">
                <a:solidFill>
                  <a:srgbClr val="C00000"/>
                </a:solidFill>
              </a:rPr>
              <a:t>input features </a:t>
            </a:r>
            <a:r>
              <a:rPr lang="en-US" sz="2400" dirty="0"/>
              <a:t>in the data being processed. </a:t>
            </a:r>
          </a:p>
          <a:p>
            <a:r>
              <a:rPr lang="en-US" sz="2400" dirty="0"/>
              <a:t>If the NN is a </a:t>
            </a:r>
            <a:r>
              <a:rPr lang="en-US" sz="2400" dirty="0">
                <a:solidFill>
                  <a:srgbClr val="C00000"/>
                </a:solidFill>
              </a:rPr>
              <a:t>regressor</a:t>
            </a:r>
            <a:r>
              <a:rPr lang="en-US" sz="2400" dirty="0"/>
              <a:t>, then the </a:t>
            </a:r>
            <a:r>
              <a:rPr lang="en-US" sz="2400" dirty="0">
                <a:solidFill>
                  <a:srgbClr val="C00000"/>
                </a:solidFill>
              </a:rPr>
              <a:t>output layer has a single </a:t>
            </a:r>
            <a:r>
              <a:rPr lang="en-US" sz="2400" dirty="0"/>
              <a:t>node.</a:t>
            </a:r>
          </a:p>
          <a:p>
            <a:r>
              <a:rPr lang="en-US" sz="2400" dirty="0"/>
              <a:t>If the NN is a </a:t>
            </a:r>
            <a:r>
              <a:rPr lang="en-US" sz="2400" dirty="0">
                <a:solidFill>
                  <a:srgbClr val="C00000"/>
                </a:solidFill>
              </a:rPr>
              <a:t>classifier</a:t>
            </a:r>
            <a:r>
              <a:rPr lang="en-US" sz="2400" dirty="0"/>
              <a:t>, then if the activation function in output layer is Sigmoid (binary classification) it is a </a:t>
            </a:r>
            <a:r>
              <a:rPr lang="en-US" sz="2400" dirty="0">
                <a:solidFill>
                  <a:srgbClr val="C00000"/>
                </a:solidFill>
              </a:rPr>
              <a:t>single</a:t>
            </a:r>
            <a:r>
              <a:rPr lang="en-US" sz="2400" dirty="0"/>
              <a:t> node and if it is </a:t>
            </a:r>
            <a:r>
              <a:rPr lang="en-US" sz="2400" dirty="0" err="1"/>
              <a:t>Softmax</a:t>
            </a:r>
            <a:r>
              <a:rPr lang="en-US" sz="2400" dirty="0"/>
              <a:t> (multi-class classification) it is equal to the number of </a:t>
            </a:r>
            <a:r>
              <a:rPr lang="en-US" sz="2400" dirty="0">
                <a:solidFill>
                  <a:srgbClr val="C00000"/>
                </a:solidFill>
              </a:rPr>
              <a:t>classes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A79CDA12-0EA3-4D8B-2C21-B2AEA6939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40" y="4765250"/>
            <a:ext cx="4007762" cy="1854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D1B5D7-84CF-9E68-5001-BBCBBA214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18" y="4665134"/>
            <a:ext cx="3461235" cy="205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5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E9181-5B27-0288-174D-845177879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Number of Neurons in Hidden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0B5D9-D142-2E6D-D032-41E622B57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007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The number of neurons required for the hidden layer depends on amount of </a:t>
            </a:r>
            <a:r>
              <a:rPr lang="en-US" sz="2800" dirty="0">
                <a:solidFill>
                  <a:srgbClr val="C00000"/>
                </a:solidFill>
              </a:rPr>
              <a:t>outliers</a:t>
            </a:r>
            <a:r>
              <a:rPr lang="en-US" sz="2800" dirty="0"/>
              <a:t>, the </a:t>
            </a:r>
            <a:r>
              <a:rPr lang="en-US" sz="2800" dirty="0">
                <a:solidFill>
                  <a:srgbClr val="C00000"/>
                </a:solidFill>
              </a:rPr>
              <a:t>complexity</a:t>
            </a:r>
            <a:r>
              <a:rPr lang="en-US" sz="2800" dirty="0"/>
              <a:t> of data, and the type of </a:t>
            </a:r>
            <a:r>
              <a:rPr lang="en-US" sz="2800" dirty="0">
                <a:solidFill>
                  <a:srgbClr val="C00000"/>
                </a:solidFill>
              </a:rPr>
              <a:t>activation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00000"/>
                </a:solidFill>
              </a:rPr>
              <a:t>functions</a:t>
            </a:r>
            <a:r>
              <a:rPr lang="en-US" sz="2800" dirty="0"/>
              <a:t> used. T</a:t>
            </a:r>
            <a:r>
              <a:rPr lang="en-US" dirty="0"/>
              <a:t>here are some best practices for number of neurons in the hidden layer: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The number of neurons in a hidden layer should be </a:t>
            </a:r>
            <a:r>
              <a:rPr lang="en-US" sz="2800" dirty="0">
                <a:solidFill>
                  <a:srgbClr val="C00000"/>
                </a:solidFill>
              </a:rPr>
              <a:t>between</a:t>
            </a:r>
            <a:r>
              <a:rPr lang="en-US" sz="2800" dirty="0"/>
              <a:t> the size of the </a:t>
            </a:r>
            <a:r>
              <a:rPr lang="en-US" sz="2800" dirty="0">
                <a:solidFill>
                  <a:srgbClr val="C00000"/>
                </a:solidFill>
              </a:rPr>
              <a:t>input</a:t>
            </a:r>
            <a:r>
              <a:rPr lang="en-US" sz="2800" dirty="0"/>
              <a:t> layer and the size of the </a:t>
            </a:r>
            <a:r>
              <a:rPr lang="en-US" sz="2800" dirty="0">
                <a:solidFill>
                  <a:srgbClr val="C00000"/>
                </a:solidFill>
              </a:rPr>
              <a:t>output</a:t>
            </a:r>
            <a:r>
              <a:rPr lang="en-US" sz="2800" dirty="0"/>
              <a:t> layer.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The number of neurons in a hidden layer should be </a:t>
            </a:r>
            <a:r>
              <a:rPr lang="en-US" sz="2800" dirty="0">
                <a:solidFill>
                  <a:srgbClr val="C00000"/>
                </a:solidFill>
              </a:rPr>
              <a:t>2/3 the size of the last layer </a:t>
            </a:r>
            <a:r>
              <a:rPr lang="en-US" dirty="0"/>
              <a:t>(input or last hidden layer).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Validation data </a:t>
            </a:r>
            <a:r>
              <a:rPr lang="en-US" dirty="0"/>
              <a:t>can be used to find an optimal number of hidden layers and neurons which minimize error.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712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60429399-F8CE-6232-D979-1C1DD44918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123" name="Subtitle 2">
            <a:extLst>
              <a:ext uri="{FF2B5EF4-FFF2-40B4-BE49-F238E27FC236}">
                <a16:creationId xmlns:a16="http://schemas.microsoft.com/office/drawing/2014/main" id="{72B89AF7-95BF-65A7-D12D-19C25AC5A53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DE3853-F0E7-B644-7745-BC7750C90DA5}"/>
              </a:ext>
            </a:extLst>
          </p:cNvPr>
          <p:cNvSpPr txBox="1"/>
          <p:nvPr/>
        </p:nvSpPr>
        <p:spPr>
          <a:xfrm>
            <a:off x="798787" y="130667"/>
            <a:ext cx="84274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000" dirty="0">
                <a:latin typeface="+mj-lt"/>
                <a:ea typeface="+mj-ea"/>
                <a:cs typeface="+mj-cs"/>
              </a:rPr>
              <a:t>Pixels as Inputs of Neural Networks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31718-C4B1-5270-B86D-C05FD79DF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87" y="869073"/>
            <a:ext cx="9869213" cy="4388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C99CF9-4523-789F-24DD-DE114C3E6901}"/>
              </a:ext>
            </a:extLst>
          </p:cNvPr>
          <p:cNvSpPr txBox="1"/>
          <p:nvPr/>
        </p:nvSpPr>
        <p:spPr>
          <a:xfrm>
            <a:off x="264559" y="5735637"/>
            <a:ext cx="11817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grayscale pixel represented by 1 value, usually between 0 to 255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Where </a:t>
            </a:r>
            <a:r>
              <a:rPr lang="en-US" dirty="0">
                <a:solidFill>
                  <a:srgbClr val="FF0000"/>
                </a:solidFill>
              </a:rPr>
              <a:t>0 is black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255 is white</a:t>
            </a:r>
            <a:r>
              <a:rPr lang="en-US" dirty="0"/>
              <a:t>, and values in between are shades of gray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Since each grayscale pixel represented by 1 value, we say </a:t>
            </a:r>
            <a:r>
              <a:rPr lang="en-US" i="1" dirty="0">
                <a:solidFill>
                  <a:srgbClr val="FF0000"/>
                </a:solidFill>
              </a:rPr>
              <a:t>channel</a:t>
            </a:r>
            <a:r>
              <a:rPr lang="en-US" dirty="0">
                <a:solidFill>
                  <a:srgbClr val="FF0000"/>
                </a:solidFill>
              </a:rPr>
              <a:t> size is 1</a:t>
            </a:r>
            <a:r>
              <a:rPr lang="en-US" dirty="0"/>
              <a:t>, for RGB color pictures the </a:t>
            </a:r>
            <a:r>
              <a:rPr lang="en-US" i="1" dirty="0"/>
              <a:t>channel</a:t>
            </a:r>
            <a:r>
              <a:rPr lang="en-US" dirty="0"/>
              <a:t> size is 3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62F95-CE64-5B23-6F09-02CD9295B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sz="4000" dirty="0"/>
              <a:t>Limitations of Fully Connected Layers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40235-09F8-C759-B0F8-65BB23199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9289"/>
            <a:ext cx="11120919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If input is </a:t>
            </a:r>
            <a:r>
              <a:rPr lang="en-US" sz="2400" dirty="0">
                <a:solidFill>
                  <a:srgbClr val="FF0000"/>
                </a:solidFill>
              </a:rPr>
              <a:t>64</a:t>
            </a:r>
            <a:r>
              <a:rPr lang="en-US" sz="2400" dirty="0"/>
              <a:t> pixel by </a:t>
            </a:r>
            <a:r>
              <a:rPr lang="en-US" sz="2400" dirty="0">
                <a:solidFill>
                  <a:srgbClr val="FF0000"/>
                </a:solidFill>
              </a:rPr>
              <a:t>64</a:t>
            </a:r>
            <a:r>
              <a:rPr lang="en-US" sz="2400" dirty="0"/>
              <a:t> pixel </a:t>
            </a:r>
            <a:r>
              <a:rPr lang="en-US" sz="2400" dirty="0">
                <a:solidFill>
                  <a:srgbClr val="FF0000"/>
                </a:solidFill>
              </a:rPr>
              <a:t>RGB</a:t>
            </a:r>
            <a:r>
              <a:rPr lang="en-US" sz="2400" dirty="0"/>
              <a:t> image, represented by:</a:t>
            </a:r>
          </a:p>
          <a:p>
            <a:pPr marL="0" indent="0">
              <a:buNone/>
            </a:pPr>
            <a:r>
              <a:rPr lang="en-US" sz="2400" dirty="0"/>
              <a:t> 64 x 64 x 3 = 12,288 values (inputs)</a:t>
            </a:r>
          </a:p>
          <a:p>
            <a:pPr marL="739775" indent="-277813">
              <a:buFont typeface="Arial" panose="020B0604020202020204" pitchFamily="34" charset="0"/>
              <a:buChar char="•"/>
            </a:pPr>
            <a:r>
              <a:rPr lang="en-US" sz="2400" dirty="0"/>
              <a:t>Hence, input layer of a Neural Network has 12,288 nodes</a:t>
            </a:r>
          </a:p>
          <a:p>
            <a:pPr marL="739775" indent="-277813">
              <a:buFont typeface="Arial" panose="020B0604020202020204" pitchFamily="34" charset="0"/>
              <a:buChar char="•"/>
            </a:pPr>
            <a:r>
              <a:rPr lang="en-US" sz="2400" dirty="0"/>
              <a:t>Assume that next layer has 8,000 nodes (near 2/3 of input layer)</a:t>
            </a:r>
          </a:p>
          <a:p>
            <a:pPr marL="739775" indent="-277813">
              <a:buFont typeface="Arial" panose="020B0604020202020204" pitchFamily="34" charset="0"/>
              <a:buChar char="•"/>
            </a:pPr>
            <a:r>
              <a:rPr lang="en-US" sz="2400" dirty="0"/>
              <a:t>Suppose that this neural network is </a:t>
            </a:r>
            <a:r>
              <a:rPr lang="en-US" sz="2400" dirty="0">
                <a:solidFill>
                  <a:srgbClr val="FF0000"/>
                </a:solidFill>
              </a:rPr>
              <a:t>fully connected</a:t>
            </a:r>
            <a:r>
              <a:rPr lang="en-US" sz="2400" dirty="0"/>
              <a:t>, then we have 12,288 * 8,000 = 98,304,000 weights (</a:t>
            </a:r>
            <a:r>
              <a:rPr lang="en-US" sz="2400" dirty="0">
                <a:solidFill>
                  <a:srgbClr val="FF0000"/>
                </a:solidFill>
              </a:rPr>
              <a:t>parameters</a:t>
            </a:r>
            <a:r>
              <a:rPr lang="en-US" sz="2400" dirty="0"/>
              <a:t> to be learnt during training)</a:t>
            </a:r>
          </a:p>
          <a:p>
            <a:pPr marL="739775" indent="-277813">
              <a:buFont typeface="Arial" panose="020B0604020202020204" pitchFamily="34" charset="0"/>
              <a:buChar char="•"/>
            </a:pPr>
            <a:r>
              <a:rPr lang="en-US" sz="2400" dirty="0"/>
              <a:t>Usually, we need </a:t>
            </a:r>
            <a:r>
              <a:rPr lang="en-US" sz="2400" dirty="0">
                <a:solidFill>
                  <a:srgbClr val="FF0000"/>
                </a:solidFill>
              </a:rPr>
              <a:t>more layers </a:t>
            </a:r>
            <a:r>
              <a:rPr lang="en-US" sz="2400" dirty="0"/>
              <a:t>for extracting complex features</a:t>
            </a:r>
          </a:p>
          <a:p>
            <a:pPr marL="739775" indent="-27781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Having too many weights: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Makes learning more difficult as </a:t>
            </a:r>
            <a:r>
              <a:rPr lang="en-US" sz="2000" dirty="0">
                <a:solidFill>
                  <a:srgbClr val="FF0000"/>
                </a:solidFill>
              </a:rPr>
              <a:t>dimension</a:t>
            </a:r>
            <a:r>
              <a:rPr lang="en-US" sz="2000" dirty="0"/>
              <a:t> of feature space is increased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Makes training more time/</a:t>
            </a:r>
            <a:r>
              <a:rPr lang="en-US" sz="2000" dirty="0">
                <a:solidFill>
                  <a:srgbClr val="FF0000"/>
                </a:solidFill>
              </a:rPr>
              <a:t>resource consuming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E27AD-D3AF-C890-A359-D237645AF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221" y="4275605"/>
            <a:ext cx="767932" cy="221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56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BCCB-F432-3F87-78F1-B6EAEF629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Neural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ECFB4-9F30-EF2A-79B8-1CF43A785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400" dirty="0"/>
              <a:t>A multi-level feedforward neural network is a neural network that consists of </a:t>
            </a:r>
            <a:r>
              <a:rPr lang="en-US" altLang="en-US" sz="2400" dirty="0">
                <a:solidFill>
                  <a:srgbClr val="C00000"/>
                </a:solidFill>
              </a:rPr>
              <a:t>multiple levels (layers) </a:t>
            </a:r>
            <a:r>
              <a:rPr lang="en-US" altLang="en-US" sz="2400" dirty="0"/>
              <a:t>of neurons.  Each level can have </a:t>
            </a:r>
            <a:r>
              <a:rPr lang="en-US" altLang="en-US" sz="2400" dirty="0">
                <a:solidFill>
                  <a:srgbClr val="C00000"/>
                </a:solidFill>
              </a:rPr>
              <a:t>multiple neurons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There are several </a:t>
            </a:r>
            <a:r>
              <a:rPr lang="en-US" sz="2400" dirty="0">
                <a:solidFill>
                  <a:srgbClr val="FF0000"/>
                </a:solidFill>
              </a:rPr>
              <a:t>types</a:t>
            </a:r>
            <a:r>
              <a:rPr lang="en-US" sz="2400" dirty="0"/>
              <a:t> of neural networks, each designed for specific tasks and applications: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Feedforward</a:t>
            </a:r>
            <a:r>
              <a:rPr lang="en-US" sz="2400" dirty="0"/>
              <a:t> Neural Networks (FNN) : </a:t>
            </a:r>
            <a:r>
              <a:rPr lang="en-US" sz="2400" dirty="0">
                <a:solidFill>
                  <a:srgbClr val="FF0000"/>
                </a:solidFill>
              </a:rPr>
              <a:t>Classification</a:t>
            </a:r>
            <a:r>
              <a:rPr lang="en-US" sz="2400" dirty="0"/>
              <a:t>, regression tasks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Convolutional</a:t>
            </a:r>
            <a:r>
              <a:rPr lang="en-US" sz="2400" dirty="0"/>
              <a:t> Neural Networks (CNN): Computer </a:t>
            </a:r>
            <a:r>
              <a:rPr lang="en-US" sz="2400" dirty="0">
                <a:solidFill>
                  <a:srgbClr val="FF0000"/>
                </a:solidFill>
              </a:rPr>
              <a:t>vision</a:t>
            </a:r>
            <a:r>
              <a:rPr lang="en-US" sz="2400" dirty="0"/>
              <a:t> tasks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Recurrent</a:t>
            </a:r>
            <a:r>
              <a:rPr lang="en-US" sz="2400" dirty="0"/>
              <a:t> Neural Networks (RNN): </a:t>
            </a:r>
            <a:r>
              <a:rPr lang="en-US" sz="2400" dirty="0">
                <a:solidFill>
                  <a:srgbClr val="FF0000"/>
                </a:solidFill>
              </a:rPr>
              <a:t>Time series </a:t>
            </a:r>
            <a:r>
              <a:rPr lang="en-US" sz="2400" dirty="0"/>
              <a:t>prediction, natural language processing (</a:t>
            </a:r>
            <a:r>
              <a:rPr lang="en-US" sz="2400" dirty="0">
                <a:solidFill>
                  <a:srgbClr val="FF0000"/>
                </a:solidFill>
              </a:rPr>
              <a:t>NLP</a:t>
            </a:r>
            <a:r>
              <a:rPr lang="en-US" sz="2400" dirty="0"/>
              <a:t>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Transformer</a:t>
            </a:r>
            <a:r>
              <a:rPr lang="en-US" sz="2400" dirty="0"/>
              <a:t> Networks: Large Language Model’s tasks</a:t>
            </a:r>
          </a:p>
          <a:p>
            <a:r>
              <a:rPr lang="en-US" sz="2400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68303F-CDF1-EC29-4B82-C9D8186A5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288" y="4895075"/>
            <a:ext cx="3741683" cy="168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73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8B7C2-5551-6D6C-CE7B-B20AC16B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sz="4000" dirty="0"/>
              <a:t>Other Limitations of Fully Connected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7DA7B-D955-2879-9B5A-A9BD5B4B9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3171" cy="4351338"/>
          </a:xfrm>
        </p:spPr>
        <p:txBody>
          <a:bodyPr/>
          <a:lstStyle/>
          <a:p>
            <a:r>
              <a:rPr lang="en-US" altLang="zh-TW" dirty="0"/>
              <a:t>Some </a:t>
            </a:r>
            <a:r>
              <a:rPr lang="en-US" altLang="zh-TW" dirty="0">
                <a:solidFill>
                  <a:srgbClr val="FF0000"/>
                </a:solidFill>
              </a:rPr>
              <a:t>patterns</a:t>
            </a:r>
            <a:r>
              <a:rPr lang="en-US" altLang="zh-TW" dirty="0"/>
              <a:t> are much </a:t>
            </a:r>
            <a:r>
              <a:rPr lang="en-US" altLang="zh-TW" dirty="0">
                <a:solidFill>
                  <a:srgbClr val="FF0000"/>
                </a:solidFill>
              </a:rPr>
              <a:t>smaller</a:t>
            </a:r>
            <a:r>
              <a:rPr lang="en-US" altLang="zh-TW" dirty="0"/>
              <a:t> than the whole image</a:t>
            </a:r>
          </a:p>
          <a:p>
            <a:r>
              <a:rPr lang="en-US" altLang="zh-TW" dirty="0"/>
              <a:t>Only a </a:t>
            </a:r>
            <a:r>
              <a:rPr lang="en-US" altLang="zh-TW" dirty="0">
                <a:solidFill>
                  <a:srgbClr val="FF0000"/>
                </a:solidFill>
              </a:rPr>
              <a:t>subset</a:t>
            </a:r>
            <a:r>
              <a:rPr lang="en-US" altLang="zh-TW" dirty="0"/>
              <a:t> of inputs are required for recognition of these patterns</a:t>
            </a:r>
          </a:p>
          <a:p>
            <a:r>
              <a:rPr lang="en-US" altLang="zh-TW" dirty="0"/>
              <a:t>Fully connected layers (Dense) connects </a:t>
            </a:r>
            <a:r>
              <a:rPr lang="en-US" altLang="zh-TW" dirty="0">
                <a:solidFill>
                  <a:srgbClr val="FF0000"/>
                </a:solidFill>
              </a:rPr>
              <a:t>all nodes to all nodes </a:t>
            </a:r>
            <a:r>
              <a:rPr lang="en-US" altLang="zh-TW" dirty="0"/>
              <a:t>in the next layer to create results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4" descr="https://upload.wikimedia.org/wikipedia/commons/5/5e/Silverbird_in_Murchison_Falls_National_Park,_Uganda.JPG">
            <a:extLst>
              <a:ext uri="{FF2B5EF4-FFF2-40B4-BE49-F238E27FC236}">
                <a16:creationId xmlns:a16="http://schemas.microsoft.com/office/drawing/2014/main" id="{1D125C76-CFE2-F269-570D-AC7B92DF8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009" y="4360636"/>
            <a:ext cx="24860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15">
            <a:extLst>
              <a:ext uri="{FF2B5EF4-FFF2-40B4-BE49-F238E27FC236}">
                <a16:creationId xmlns:a16="http://schemas.microsoft.com/office/drawing/2014/main" id="{0012753A-DFAE-7296-F06F-793D4EFA7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272" y="4406675"/>
            <a:ext cx="1296987" cy="113982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43">
            <a:extLst>
              <a:ext uri="{FF2B5EF4-FFF2-40B4-BE49-F238E27FC236}">
                <a16:creationId xmlns:a16="http://schemas.microsoft.com/office/drawing/2014/main" id="{5CF9811F-D871-8F30-1B49-4C32BAA07CE4}"/>
              </a:ext>
            </a:extLst>
          </p:cNvPr>
          <p:cNvSpPr/>
          <p:nvPr/>
        </p:nvSpPr>
        <p:spPr>
          <a:xfrm>
            <a:off x="1485308" y="4406674"/>
            <a:ext cx="406400" cy="3794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cxnSp>
        <p:nvCxnSpPr>
          <p:cNvPr id="7" name="直線單箭頭接點 45">
            <a:extLst>
              <a:ext uri="{FF2B5EF4-FFF2-40B4-BE49-F238E27FC236}">
                <a16:creationId xmlns:a16="http://schemas.microsoft.com/office/drawing/2014/main" id="{CE91D888-061B-2CAF-7442-9AC6FEA04AF0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1891709" y="4595586"/>
            <a:ext cx="2214563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495F9B9-EF09-44E4-ECB7-026FF08B3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248" y="4248421"/>
            <a:ext cx="3607743" cy="188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82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all4desktop.com/data_images/original/4244361-bird.jpg">
            <a:extLst>
              <a:ext uri="{FF2B5EF4-FFF2-40B4-BE49-F238E27FC236}">
                <a16:creationId xmlns:a16="http://schemas.microsoft.com/office/drawing/2014/main" id="{C41F549F-265D-7537-F7F5-CCF03568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2" y="4700587"/>
            <a:ext cx="2486025" cy="17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標題 1">
            <a:extLst>
              <a:ext uri="{FF2B5EF4-FFF2-40B4-BE49-F238E27FC236}">
                <a16:creationId xmlns:a16="http://schemas.microsoft.com/office/drawing/2014/main" id="{F6B05AAF-C11D-4F40-9A20-433F00B305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250784"/>
            <a:ext cx="11234577" cy="2929401"/>
          </a:xfrm>
        </p:spPr>
        <p:txBody>
          <a:bodyPr/>
          <a:lstStyle/>
          <a:p>
            <a:r>
              <a:rPr lang="en-US" altLang="zh-TW" sz="3200" dirty="0">
                <a:solidFill>
                  <a:srgbClr val="C00000"/>
                </a:solidFill>
              </a:rPr>
              <a:t>Convolutional</a:t>
            </a:r>
            <a:r>
              <a:rPr lang="en-US" altLang="zh-TW" sz="3200" dirty="0"/>
              <a:t> layers are specifically </a:t>
            </a:r>
            <a:r>
              <a:rPr lang="en-US" altLang="zh-TW" sz="3200" dirty="0">
                <a:solidFill>
                  <a:srgbClr val="C00000"/>
                </a:solidFill>
              </a:rPr>
              <a:t>tailored</a:t>
            </a:r>
            <a:r>
              <a:rPr lang="en-US" altLang="zh-TW" sz="3200" dirty="0"/>
              <a:t> for </a:t>
            </a:r>
            <a:r>
              <a:rPr lang="en-US" altLang="zh-TW" sz="3200" dirty="0">
                <a:solidFill>
                  <a:srgbClr val="FF0000"/>
                </a:solidFill>
              </a:rPr>
              <a:t>image</a:t>
            </a:r>
            <a:r>
              <a:rPr lang="en-US" altLang="zh-TW" sz="3200" dirty="0"/>
              <a:t> and </a:t>
            </a:r>
            <a:r>
              <a:rPr lang="en-US" altLang="zh-TW" sz="3200" dirty="0">
                <a:solidFill>
                  <a:srgbClr val="FF0000"/>
                </a:solidFill>
              </a:rPr>
              <a:t>video </a:t>
            </a:r>
            <a:r>
              <a:rPr lang="en-US" altLang="zh-TW" sz="3200" dirty="0"/>
              <a:t>processing tasks:</a:t>
            </a:r>
            <a:br>
              <a:rPr lang="en-US" altLang="zh-TW" sz="3200" dirty="0"/>
            </a:br>
            <a:r>
              <a:rPr lang="en-US" altLang="zh-TW" sz="3200" dirty="0"/>
              <a:t>- </a:t>
            </a:r>
            <a:r>
              <a:rPr lang="en-US" altLang="zh-TW" sz="2800" dirty="0"/>
              <a:t>Convolutions (filters) detect </a:t>
            </a:r>
            <a:r>
              <a:rPr lang="en-US" altLang="zh-TW" sz="2800" dirty="0">
                <a:solidFill>
                  <a:srgbClr val="FF0000"/>
                </a:solidFill>
              </a:rPr>
              <a:t>specific patterns</a:t>
            </a:r>
            <a:r>
              <a:rPr lang="en-US" altLang="zh-TW" sz="2800" dirty="0"/>
              <a:t> inside the image</a:t>
            </a:r>
            <a:br>
              <a:rPr lang="en-US" altLang="zh-TW" sz="2800" dirty="0"/>
            </a:br>
            <a:r>
              <a:rPr lang="en-US" altLang="zh-TW" sz="2800" dirty="0"/>
              <a:t>- Same </a:t>
            </a:r>
            <a:r>
              <a:rPr lang="en-US" altLang="zh-TW" sz="2800" dirty="0">
                <a:solidFill>
                  <a:srgbClr val="FF0000"/>
                </a:solidFill>
              </a:rPr>
              <a:t>pattern</a:t>
            </a:r>
            <a:r>
              <a:rPr lang="en-US" altLang="zh-TW" sz="2800" dirty="0"/>
              <a:t> appears in </a:t>
            </a:r>
            <a:r>
              <a:rPr lang="en-US" altLang="zh-TW" sz="2800" dirty="0">
                <a:solidFill>
                  <a:srgbClr val="FF0000"/>
                </a:solidFill>
              </a:rPr>
              <a:t>different places </a:t>
            </a:r>
            <a:r>
              <a:rPr lang="en-US" altLang="zh-TW" sz="2800" dirty="0"/>
              <a:t>of images; therefore, t</a:t>
            </a:r>
            <a:r>
              <a:rPr lang="en-US" altLang="zh-TW" sz="2800" dirty="0">
                <a:sym typeface="Wingdings" panose="05000000000000000000" pitchFamily="2" charset="2"/>
              </a:rPr>
              <a:t>he pattern   detector should cover different parts of the input image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7" name="Picture 4" descr="https://upload.wikimedia.org/wikipedia/commons/5/5e/Silverbird_in_Murchison_Falls_National_Park,_Uganda.JPG">
            <a:extLst>
              <a:ext uri="{FF2B5EF4-FFF2-40B4-BE49-F238E27FC236}">
                <a16:creationId xmlns:a16="http://schemas.microsoft.com/office/drawing/2014/main" id="{D25F7A44-E851-0355-9450-EB51FA1E0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707" y="4835525"/>
            <a:ext cx="24860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>
            <a:extLst>
              <a:ext uri="{FF2B5EF4-FFF2-40B4-BE49-F238E27FC236}">
                <a16:creationId xmlns:a16="http://schemas.microsoft.com/office/drawing/2014/main" id="{E8D04303-50CE-2982-C987-5B3717FC0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/>
          </a:p>
        </p:txBody>
      </p:sp>
      <p:sp>
        <p:nvSpPr>
          <p:cNvPr id="11" name="矩形 11">
            <a:extLst>
              <a:ext uri="{FF2B5EF4-FFF2-40B4-BE49-F238E27FC236}">
                <a16:creationId xmlns:a16="http://schemas.microsoft.com/office/drawing/2014/main" id="{C34EA3EA-040D-C8E3-AE8A-A82C7A954A37}"/>
              </a:ext>
            </a:extLst>
          </p:cNvPr>
          <p:cNvSpPr/>
          <p:nvPr/>
        </p:nvSpPr>
        <p:spPr>
          <a:xfrm>
            <a:off x="7047593" y="4886326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2" name="矩形 12">
            <a:extLst>
              <a:ext uri="{FF2B5EF4-FFF2-40B4-BE49-F238E27FC236}">
                <a16:creationId xmlns:a16="http://schemas.microsoft.com/office/drawing/2014/main" id="{83815EC5-BF40-53DB-F047-8143C2DB40FE}"/>
              </a:ext>
            </a:extLst>
          </p:cNvPr>
          <p:cNvSpPr/>
          <p:nvPr/>
        </p:nvSpPr>
        <p:spPr>
          <a:xfrm>
            <a:off x="1625598" y="5218113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D6D8E9-456E-C34E-23BC-B840F82FC5BB}"/>
              </a:ext>
            </a:extLst>
          </p:cNvPr>
          <p:cNvSpPr txBox="1"/>
          <p:nvPr/>
        </p:nvSpPr>
        <p:spPr>
          <a:xfrm>
            <a:off x="9359265" y="5407819"/>
            <a:ext cx="2514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upper-left beak</a:t>
            </a:r>
            <a:r>
              <a:rPr lang="zh-TW" altLang="en-US" sz="2400" dirty="0"/>
              <a:t> 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58B92-2476-AD0D-F37F-C3DDADA8A9E2}"/>
              </a:ext>
            </a:extLst>
          </p:cNvPr>
          <p:cNvSpPr txBox="1"/>
          <p:nvPr/>
        </p:nvSpPr>
        <p:spPr>
          <a:xfrm>
            <a:off x="3456894" y="5365898"/>
            <a:ext cx="21589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</a:rPr>
              <a:t>middle beak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F0CA7-7E3E-7030-DB00-E2B4C58684DB}"/>
              </a:ext>
            </a:extLst>
          </p:cNvPr>
          <p:cNvSpPr txBox="1">
            <a:spLocks/>
          </p:cNvSpPr>
          <p:nvPr/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4000" dirty="0"/>
              <a:t>Convolutional Layers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15748F85-928F-04E2-C661-A07EB69DC3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altLang="en-US" sz="4000" dirty="0"/>
              <a:t>Filter (Convolution)</a:t>
            </a: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5F48F197-6C42-45FB-FAF9-2151BF945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58" y="3815219"/>
            <a:ext cx="3258352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Box 4">
            <a:extLst>
              <a:ext uri="{FF2B5EF4-FFF2-40B4-BE49-F238E27FC236}">
                <a16:creationId xmlns:a16="http://schemas.microsoft.com/office/drawing/2014/main" id="{1C4049D2-13ED-F809-68BB-6875FAFC0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7902" y="5718405"/>
            <a:ext cx="8382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/>
              <a:t>A filter</a:t>
            </a:r>
          </a:p>
        </p:txBody>
      </p:sp>
      <p:sp>
        <p:nvSpPr>
          <p:cNvPr id="8197" name="TextBox 5">
            <a:extLst>
              <a:ext uri="{FF2B5EF4-FFF2-40B4-BE49-F238E27FC236}">
                <a16:creationId xmlns:a16="http://schemas.microsoft.com/office/drawing/2014/main" id="{CF8F4D81-01E3-B341-76BF-00B8717FD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346703"/>
            <a:ext cx="10853791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400" dirty="0"/>
              <a:t>Each filter extracts</a:t>
            </a:r>
            <a:r>
              <a:rPr lang="en-US" altLang="en-US" sz="2400" dirty="0">
                <a:solidFill>
                  <a:srgbClr val="FF0000"/>
                </a:solidFill>
              </a:rPr>
              <a:t> a specific feature </a:t>
            </a:r>
            <a:r>
              <a:rPr lang="en-US" altLang="en-US" sz="2400" dirty="0"/>
              <a:t>(pattern) from different sections of an input layer.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400" dirty="0"/>
              <a:t>A filter is a set of </a:t>
            </a:r>
            <a:r>
              <a:rPr lang="en-US" altLang="en-US" sz="2400" dirty="0">
                <a:solidFill>
                  <a:srgbClr val="C00000"/>
                </a:solidFill>
              </a:rPr>
              <a:t>connections</a:t>
            </a:r>
            <a:r>
              <a:rPr lang="en-US" altLang="en-US" sz="2400" dirty="0"/>
              <a:t> (with weights) between nodes from two subsequent layers. 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400" dirty="0"/>
              <a:t>By applying each filter to an input, an output (</a:t>
            </a:r>
            <a:r>
              <a:rPr lang="en-US" altLang="en-US" sz="2400" dirty="0">
                <a:solidFill>
                  <a:srgbClr val="C00000"/>
                </a:solidFill>
              </a:rPr>
              <a:t>feature map</a:t>
            </a:r>
            <a:r>
              <a:rPr lang="en-US" altLang="en-US" sz="2400" dirty="0"/>
              <a:t>) is created which represents </a:t>
            </a:r>
            <a:r>
              <a:rPr lang="en-US" altLang="en-US" sz="2400" dirty="0">
                <a:solidFill>
                  <a:srgbClr val="FF0000"/>
                </a:solidFill>
              </a:rPr>
              <a:t>presence</a:t>
            </a:r>
            <a:r>
              <a:rPr lang="en-US" altLang="en-US" sz="2400" dirty="0"/>
              <a:t> or </a:t>
            </a:r>
            <a:r>
              <a:rPr lang="en-US" altLang="en-US" sz="2400" dirty="0">
                <a:solidFill>
                  <a:srgbClr val="FF0000"/>
                </a:solidFill>
              </a:rPr>
              <a:t>absence</a:t>
            </a:r>
            <a:r>
              <a:rPr lang="en-US" altLang="en-US" sz="2400" dirty="0"/>
              <a:t> of a specific </a:t>
            </a:r>
            <a:r>
              <a:rPr lang="en-US" altLang="en-US" sz="2400" dirty="0">
                <a:solidFill>
                  <a:srgbClr val="FF0000"/>
                </a:solidFill>
              </a:rPr>
              <a:t>feature</a:t>
            </a:r>
            <a:r>
              <a:rPr lang="en-US" altLang="en-US" sz="2400" dirty="0"/>
              <a:t>. 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endParaRPr lang="en-US" altLang="en-US" sz="2400" dirty="0"/>
          </a:p>
        </p:txBody>
      </p:sp>
      <p:sp>
        <p:nvSpPr>
          <p:cNvPr id="8198" name="TextBox 6">
            <a:extLst>
              <a:ext uri="{FF2B5EF4-FFF2-40B4-BE49-F238E27FC236}">
                <a16:creationId xmlns:a16="http://schemas.microsoft.com/office/drawing/2014/main" id="{9F9AA478-8CAE-4E50-AC18-A938C3408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1420" y="3948536"/>
            <a:ext cx="1609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/>
              <a:t>Beak detector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1DB7FD-7303-DF12-52EF-BC1F9865C4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196283" y="4411338"/>
            <a:ext cx="0" cy="304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pic>
        <p:nvPicPr>
          <p:cNvPr id="20" name="Content Placeholder 2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D6BAC2E4-6C88-01A3-0316-D6787DE71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83" y="3041119"/>
            <a:ext cx="4089773" cy="4096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646B8E-FCDF-71CF-75BD-712AA7E81C41}"/>
              </a:ext>
            </a:extLst>
          </p:cNvPr>
          <p:cNvSpPr txBox="1"/>
          <p:nvPr/>
        </p:nvSpPr>
        <p:spPr>
          <a:xfrm>
            <a:off x="8875773" y="6343829"/>
            <a:ext cx="3316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accent1"/>
                </a:solidFill>
              </a:rPr>
              <a:t>Convolution      Feature Map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>
            <a:extLst>
              <a:ext uri="{FF2B5EF4-FFF2-40B4-BE49-F238E27FC236}">
                <a16:creationId xmlns:a16="http://schemas.microsoft.com/office/drawing/2014/main" id="{A5AB6024-21A6-ED44-9496-2DB44EC4FB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7434" y="182502"/>
            <a:ext cx="9004291" cy="1325563"/>
          </a:xfrm>
        </p:spPr>
        <p:txBody>
          <a:bodyPr/>
          <a:lstStyle/>
          <a:p>
            <a:r>
              <a:rPr lang="en-US" altLang="zh-TW" sz="4000" dirty="0"/>
              <a:t>Pattern Detection</a:t>
            </a:r>
            <a:endParaRPr lang="zh-TW" altLang="en-US" sz="4000" dirty="0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5311DAB8-44A3-132A-9B74-A1010D6CDD1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2209" y="3241187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342" name="文字方塊 4">
            <a:extLst>
              <a:ext uri="{FF2B5EF4-FFF2-40B4-BE49-F238E27FC236}">
                <a16:creationId xmlns:a16="http://schemas.microsoft.com/office/drawing/2014/main" id="{08E1E713-AD6C-3492-2A4A-A69EB48A9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35" y="6232038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6 x 6 image</a:t>
            </a:r>
            <a:endParaRPr lang="zh-TW" altLang="en-US" sz="2400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6259A87C-56D0-6564-C0F5-6911E8E0E50D}"/>
              </a:ext>
            </a:extLst>
          </p:cNvPr>
          <p:cNvGraphicFramePr>
            <a:graphicFrameLocks noGrp="1"/>
          </p:cNvGraphicFramePr>
          <p:nvPr/>
        </p:nvGraphicFramePr>
        <p:xfrm>
          <a:off x="5149860" y="4584499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矩形 2">
            <a:extLst>
              <a:ext uri="{FF2B5EF4-FFF2-40B4-BE49-F238E27FC236}">
                <a16:creationId xmlns:a16="http://schemas.microsoft.com/office/drawing/2014/main" id="{78349661-2DA6-5AC3-18FD-B65A1504D741}"/>
              </a:ext>
            </a:extLst>
          </p:cNvPr>
          <p:cNvSpPr/>
          <p:nvPr/>
        </p:nvSpPr>
        <p:spPr>
          <a:xfrm>
            <a:off x="1092209" y="3241187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5B46D14D-8EE0-E6DF-7CE4-AB040E137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0441" y="2808894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E48FF2DC-0A8F-896A-7543-B13706117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1816" y="2808894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2" name="橢圓 13">
            <a:extLst>
              <a:ext uri="{FF2B5EF4-FFF2-40B4-BE49-F238E27FC236}">
                <a16:creationId xmlns:a16="http://schemas.microsoft.com/office/drawing/2014/main" id="{67C2E6E8-1522-5B91-CF5E-E1A037217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191" y="2808894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3" name="橢圓 14">
            <a:extLst>
              <a:ext uri="{FF2B5EF4-FFF2-40B4-BE49-F238E27FC236}">
                <a16:creationId xmlns:a16="http://schemas.microsoft.com/office/drawing/2014/main" id="{516FB77A-3996-CFFC-AAB1-970C04BFE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4566" y="2808894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4" name="橢圓 15">
            <a:extLst>
              <a:ext uri="{FF2B5EF4-FFF2-40B4-BE49-F238E27FC236}">
                <a16:creationId xmlns:a16="http://schemas.microsoft.com/office/drawing/2014/main" id="{5781D4A9-F403-2E2B-6D4B-4F0F932FD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0441" y="3608994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5" name="橢圓 16">
            <a:extLst>
              <a:ext uri="{FF2B5EF4-FFF2-40B4-BE49-F238E27FC236}">
                <a16:creationId xmlns:a16="http://schemas.microsoft.com/office/drawing/2014/main" id="{5490B6B5-F0ED-CDF5-52D7-6DCD28410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1816" y="3608994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6" name="橢圓 17">
            <a:extLst>
              <a:ext uri="{FF2B5EF4-FFF2-40B4-BE49-F238E27FC236}">
                <a16:creationId xmlns:a16="http://schemas.microsoft.com/office/drawing/2014/main" id="{A66CA71A-F00D-5660-A5F5-47A272801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191" y="3608994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7" name="橢圓 18">
            <a:extLst>
              <a:ext uri="{FF2B5EF4-FFF2-40B4-BE49-F238E27FC236}">
                <a16:creationId xmlns:a16="http://schemas.microsoft.com/office/drawing/2014/main" id="{30FE36EF-ED3D-5D85-0F6D-68447D37A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4566" y="3608994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8" name="橢圓 19">
            <a:extLst>
              <a:ext uri="{FF2B5EF4-FFF2-40B4-BE49-F238E27FC236}">
                <a16:creationId xmlns:a16="http://schemas.microsoft.com/office/drawing/2014/main" id="{763F2A18-D06A-BF94-6708-AF43D129F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0441" y="4467832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9" name="橢圓 20">
            <a:extLst>
              <a:ext uri="{FF2B5EF4-FFF2-40B4-BE49-F238E27FC236}">
                <a16:creationId xmlns:a16="http://schemas.microsoft.com/office/drawing/2014/main" id="{1693921E-1264-F638-7593-BF8A95B08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1816" y="4467832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0" name="橢圓 21">
            <a:extLst>
              <a:ext uri="{FF2B5EF4-FFF2-40B4-BE49-F238E27FC236}">
                <a16:creationId xmlns:a16="http://schemas.microsoft.com/office/drawing/2014/main" id="{41DF696A-858D-CD21-17F8-D199C73DA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191" y="4467832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1" name="橢圓 22">
            <a:extLst>
              <a:ext uri="{FF2B5EF4-FFF2-40B4-BE49-F238E27FC236}">
                <a16:creationId xmlns:a16="http://schemas.microsoft.com/office/drawing/2014/main" id="{065D6DDC-D52A-46E4-DF54-EAAA804B4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4566" y="4467832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2" name="橢圓 23">
            <a:extLst>
              <a:ext uri="{FF2B5EF4-FFF2-40B4-BE49-F238E27FC236}">
                <a16:creationId xmlns:a16="http://schemas.microsoft.com/office/drawing/2014/main" id="{1EF6B951-0ABC-3872-43D8-527EC5228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9966" y="5280632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3" name="橢圓 24">
            <a:extLst>
              <a:ext uri="{FF2B5EF4-FFF2-40B4-BE49-F238E27FC236}">
                <a16:creationId xmlns:a16="http://schemas.microsoft.com/office/drawing/2014/main" id="{94843B26-020C-C43F-6DC6-B429E26B6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1816" y="5267932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4" name="橢圓 25">
            <a:extLst>
              <a:ext uri="{FF2B5EF4-FFF2-40B4-BE49-F238E27FC236}">
                <a16:creationId xmlns:a16="http://schemas.microsoft.com/office/drawing/2014/main" id="{DE778F7F-C0A9-9C11-E066-C3AE7A056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191" y="5267932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5" name="橢圓 26">
            <a:extLst>
              <a:ext uri="{FF2B5EF4-FFF2-40B4-BE49-F238E27FC236}">
                <a16:creationId xmlns:a16="http://schemas.microsoft.com/office/drawing/2014/main" id="{9D3A0598-A002-DF32-7182-513627854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4566" y="5267932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6" name="矩形 27">
            <a:extLst>
              <a:ext uri="{FF2B5EF4-FFF2-40B4-BE49-F238E27FC236}">
                <a16:creationId xmlns:a16="http://schemas.microsoft.com/office/drawing/2014/main" id="{B84903E8-93A5-CF67-4C21-558A271849B2}"/>
              </a:ext>
            </a:extLst>
          </p:cNvPr>
          <p:cNvSpPr/>
          <p:nvPr/>
        </p:nvSpPr>
        <p:spPr>
          <a:xfrm>
            <a:off x="1590685" y="3241187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7" name="矩形 28">
            <a:extLst>
              <a:ext uri="{FF2B5EF4-FFF2-40B4-BE49-F238E27FC236}">
                <a16:creationId xmlns:a16="http://schemas.microsoft.com/office/drawing/2014/main" id="{475333FB-D623-6314-6C93-CD0B9F05D494}"/>
              </a:ext>
            </a:extLst>
          </p:cNvPr>
          <p:cNvSpPr/>
          <p:nvPr/>
        </p:nvSpPr>
        <p:spPr>
          <a:xfrm>
            <a:off x="2036771" y="3244362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8" name="矩形 29">
            <a:extLst>
              <a:ext uri="{FF2B5EF4-FFF2-40B4-BE49-F238E27FC236}">
                <a16:creationId xmlns:a16="http://schemas.microsoft.com/office/drawing/2014/main" id="{056AE4E1-19C7-F310-C060-131585007227}"/>
              </a:ext>
            </a:extLst>
          </p:cNvPr>
          <p:cNvSpPr/>
          <p:nvPr/>
        </p:nvSpPr>
        <p:spPr>
          <a:xfrm>
            <a:off x="2540009" y="3247537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9" name="矩形 30">
            <a:extLst>
              <a:ext uri="{FF2B5EF4-FFF2-40B4-BE49-F238E27FC236}">
                <a16:creationId xmlns:a16="http://schemas.microsoft.com/office/drawing/2014/main" id="{FC093BE9-CC72-B2EF-E72E-B7FEC553650E}"/>
              </a:ext>
            </a:extLst>
          </p:cNvPr>
          <p:cNvSpPr/>
          <p:nvPr/>
        </p:nvSpPr>
        <p:spPr>
          <a:xfrm>
            <a:off x="1092209" y="3652350"/>
            <a:ext cx="1416050" cy="1382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31" name="矩形 31">
            <a:extLst>
              <a:ext uri="{FF2B5EF4-FFF2-40B4-BE49-F238E27FC236}">
                <a16:creationId xmlns:a16="http://schemas.microsoft.com/office/drawing/2014/main" id="{0720698C-EF92-F435-232D-8ABC4BBFCCEA}"/>
              </a:ext>
            </a:extLst>
          </p:cNvPr>
          <p:cNvSpPr/>
          <p:nvPr/>
        </p:nvSpPr>
        <p:spPr>
          <a:xfrm>
            <a:off x="2540009" y="4609612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cxnSp>
        <p:nvCxnSpPr>
          <p:cNvPr id="35" name="直線接點 9">
            <a:extLst>
              <a:ext uri="{FF2B5EF4-FFF2-40B4-BE49-F238E27FC236}">
                <a16:creationId xmlns:a16="http://schemas.microsoft.com/office/drawing/2014/main" id="{3BC34656-87F0-8DFB-AF38-3CFBEC020979}"/>
              </a:ext>
            </a:extLst>
          </p:cNvPr>
          <p:cNvCxnSpPr/>
          <p:nvPr/>
        </p:nvCxnSpPr>
        <p:spPr>
          <a:xfrm>
            <a:off x="5149860" y="4584499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7">
            <a:extLst>
              <a:ext uri="{FF2B5EF4-FFF2-40B4-BE49-F238E27FC236}">
                <a16:creationId xmlns:a16="http://schemas.microsoft.com/office/drawing/2014/main" id="{3E95E13A-DFE4-2291-B1CB-202A85FEED07}"/>
              </a:ext>
            </a:extLst>
          </p:cNvPr>
          <p:cNvSpPr/>
          <p:nvPr/>
        </p:nvSpPr>
        <p:spPr>
          <a:xfrm>
            <a:off x="8670915" y="2807307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37" name="矩形 38">
            <a:extLst>
              <a:ext uri="{FF2B5EF4-FFF2-40B4-BE49-F238E27FC236}">
                <a16:creationId xmlns:a16="http://schemas.microsoft.com/office/drawing/2014/main" id="{E3661A4E-5FA9-6939-48FE-E35F9C9FA32E}"/>
              </a:ext>
            </a:extLst>
          </p:cNvPr>
          <p:cNvSpPr/>
          <p:nvPr/>
        </p:nvSpPr>
        <p:spPr>
          <a:xfrm>
            <a:off x="8689965" y="5283807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cxnSp>
        <p:nvCxnSpPr>
          <p:cNvPr id="39" name="直線接點 40">
            <a:extLst>
              <a:ext uri="{FF2B5EF4-FFF2-40B4-BE49-F238E27FC236}">
                <a16:creationId xmlns:a16="http://schemas.microsoft.com/office/drawing/2014/main" id="{CDDCDCAC-ECD1-8BDB-257C-C3715CAD829D}"/>
              </a:ext>
            </a:extLst>
          </p:cNvPr>
          <p:cNvCxnSpPr/>
          <p:nvPr/>
        </p:nvCxnSpPr>
        <p:spPr>
          <a:xfrm>
            <a:off x="1035059" y="3268175"/>
            <a:ext cx="1606550" cy="138271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41">
            <a:extLst>
              <a:ext uri="{FF2B5EF4-FFF2-40B4-BE49-F238E27FC236}">
                <a16:creationId xmlns:a16="http://schemas.microsoft.com/office/drawing/2014/main" id="{5CD59167-8E1A-E7E8-CFDC-1C369A4F00B3}"/>
              </a:ext>
            </a:extLst>
          </p:cNvPr>
          <p:cNvCxnSpPr/>
          <p:nvPr/>
        </p:nvCxnSpPr>
        <p:spPr>
          <a:xfrm>
            <a:off x="987434" y="4603262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93" name="文字方塊 4">
            <a:extLst>
              <a:ext uri="{FF2B5EF4-FFF2-40B4-BE49-F238E27FC236}">
                <a16:creationId xmlns:a16="http://schemas.microsoft.com/office/drawing/2014/main" id="{B725B0FB-CC9C-769D-59FF-41A40DD38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0028" y="6283932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4 x 4 output</a:t>
            </a:r>
            <a:endParaRPr lang="zh-TW" altLang="en-US" sz="2400"/>
          </a:p>
        </p:txBody>
      </p:sp>
      <p:sp>
        <p:nvSpPr>
          <p:cNvPr id="12394" name="文字方塊 4">
            <a:extLst>
              <a:ext uri="{FF2B5EF4-FFF2-40B4-BE49-F238E27FC236}">
                <a16:creationId xmlns:a16="http://schemas.microsoft.com/office/drawing/2014/main" id="{4B81C8FD-F03B-88CF-E30F-CCE2D86B6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8347" y="616414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3 x 3 filter</a:t>
            </a:r>
            <a:endParaRPr lang="zh-TW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3C2845-CA4F-CEAF-717A-B8C977F645E0}"/>
              </a:ext>
            </a:extLst>
          </p:cNvPr>
          <p:cNvSpPr txBox="1"/>
          <p:nvPr/>
        </p:nvSpPr>
        <p:spPr>
          <a:xfrm>
            <a:off x="7466734" y="2127780"/>
            <a:ext cx="3446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Indicates high probability of presence of the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E628F-DE2A-9DE9-0186-E0A2B005B773}"/>
              </a:ext>
            </a:extLst>
          </p:cNvPr>
          <p:cNvSpPr txBox="1"/>
          <p:nvPr/>
        </p:nvSpPr>
        <p:spPr>
          <a:xfrm>
            <a:off x="4633587" y="3507691"/>
            <a:ext cx="31773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 for presence of a point in a right place and -1 for presence of a point in wrong place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7935D-5274-E282-E352-D72F620DCFB3}"/>
              </a:ext>
            </a:extLst>
          </p:cNvPr>
          <p:cNvSpPr txBox="1"/>
          <p:nvPr/>
        </p:nvSpPr>
        <p:spPr>
          <a:xfrm>
            <a:off x="1490529" y="2651037"/>
            <a:ext cx="1963880" cy="371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accent1"/>
                </a:solidFill>
              </a:rPr>
              <a:t>0=blank, 1= point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DC1A9-DD97-8AAB-EC97-AD02593BA73E}"/>
              </a:ext>
            </a:extLst>
          </p:cNvPr>
          <p:cNvSpPr txBox="1"/>
          <p:nvPr/>
        </p:nvSpPr>
        <p:spPr>
          <a:xfrm>
            <a:off x="1092209" y="1437141"/>
            <a:ext cx="9667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Higher value indicates </a:t>
            </a:r>
            <a:r>
              <a:rPr lang="en-US" altLang="zh-TW" sz="2400" dirty="0">
                <a:solidFill>
                  <a:srgbClr val="C00000"/>
                </a:solidFill>
              </a:rPr>
              <a:t>more probability </a:t>
            </a:r>
            <a:r>
              <a:rPr lang="en-US" altLang="zh-TW" sz="2400" dirty="0"/>
              <a:t>of presence of a </a:t>
            </a:r>
            <a:r>
              <a:rPr lang="en-US" altLang="zh-TW" sz="2400" dirty="0">
                <a:solidFill>
                  <a:srgbClr val="C00000"/>
                </a:solidFill>
              </a:rPr>
              <a:t>pattern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41" name="矩形 38">
            <a:extLst>
              <a:ext uri="{FF2B5EF4-FFF2-40B4-BE49-F238E27FC236}">
                <a16:creationId xmlns:a16="http://schemas.microsoft.com/office/drawing/2014/main" id="{EC089299-EBFE-6802-61AF-51C90767F0CD}"/>
              </a:ext>
            </a:extLst>
          </p:cNvPr>
          <p:cNvSpPr/>
          <p:nvPr/>
        </p:nvSpPr>
        <p:spPr>
          <a:xfrm>
            <a:off x="9525299" y="3649618"/>
            <a:ext cx="728662" cy="708025"/>
          </a:xfrm>
          <a:prstGeom prst="rect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42" name="矩形 38">
            <a:extLst>
              <a:ext uri="{FF2B5EF4-FFF2-40B4-BE49-F238E27FC236}">
                <a16:creationId xmlns:a16="http://schemas.microsoft.com/office/drawing/2014/main" id="{823BE817-2CA9-894C-FE41-5F4E00AE0F6A}"/>
              </a:ext>
            </a:extLst>
          </p:cNvPr>
          <p:cNvSpPr/>
          <p:nvPr/>
        </p:nvSpPr>
        <p:spPr>
          <a:xfrm>
            <a:off x="11186802" y="4469375"/>
            <a:ext cx="728662" cy="708025"/>
          </a:xfrm>
          <a:prstGeom prst="rect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6" grpId="0" animBg="1"/>
      <p:bldP spid="37" grpId="0" animBg="1"/>
      <p:bldP spid="41" grpId="0" animBg="1"/>
      <p:bldP spid="4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>
            <a:extLst>
              <a:ext uri="{FF2B5EF4-FFF2-40B4-BE49-F238E27FC236}">
                <a16:creationId xmlns:a16="http://schemas.microsoft.com/office/drawing/2014/main" id="{43726F58-EB47-3D46-48BD-38D20B5F86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9661" y="127000"/>
            <a:ext cx="9505094" cy="1325563"/>
          </a:xfrm>
        </p:spPr>
        <p:txBody>
          <a:bodyPr/>
          <a:lstStyle/>
          <a:p>
            <a:r>
              <a:rPr lang="en-US" altLang="zh-TW" sz="4000" dirty="0"/>
              <a:t>Multiple Filters</a:t>
            </a:r>
            <a:endParaRPr lang="zh-TW" altLang="en-US" sz="4000" dirty="0"/>
          </a:p>
        </p:txBody>
      </p:sp>
      <p:sp>
        <p:nvSpPr>
          <p:cNvPr id="6" name="文字方塊 4">
            <a:extLst>
              <a:ext uri="{FF2B5EF4-FFF2-40B4-BE49-F238E27FC236}">
                <a16:creationId xmlns:a16="http://schemas.microsoft.com/office/drawing/2014/main" id="{985E12CC-0E55-6893-E283-C7A9AE047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948" y="61320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6 x 6 image</a:t>
            </a:r>
            <a:endParaRPr lang="zh-TW" altLang="en-US" sz="2400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2D0FF715-6E3F-1DF9-11E0-ADFE0152E458}"/>
              </a:ext>
            </a:extLst>
          </p:cNvPr>
          <p:cNvGraphicFramePr>
            <a:graphicFrameLocks noGrp="1"/>
          </p:cNvGraphicFramePr>
          <p:nvPr/>
        </p:nvGraphicFramePr>
        <p:xfrm>
          <a:off x="4476852" y="3165332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6">
            <a:extLst>
              <a:ext uri="{FF2B5EF4-FFF2-40B4-BE49-F238E27FC236}">
                <a16:creationId xmlns:a16="http://schemas.microsoft.com/office/drawing/2014/main" id="{8A3F2D90-37DF-B687-E254-280C7A721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9252" y="3203474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BD1F7AF2-E67B-5B96-54B3-1C2A8A9F6139}"/>
              </a:ext>
            </a:extLst>
          </p:cNvPr>
          <p:cNvGraphicFramePr>
            <a:graphicFrameLocks noGrp="1"/>
          </p:cNvGraphicFramePr>
          <p:nvPr/>
        </p:nvGraphicFramePr>
        <p:xfrm>
          <a:off x="4498353" y="4768617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8">
            <a:extLst>
              <a:ext uri="{FF2B5EF4-FFF2-40B4-BE49-F238E27FC236}">
                <a16:creationId xmlns:a16="http://schemas.microsoft.com/office/drawing/2014/main" id="{37C2DFAB-4029-AA31-9736-6278D91A7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5076" y="4910112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11" name="文字方塊 9">
            <a:extLst>
              <a:ext uri="{FF2B5EF4-FFF2-40B4-BE49-F238E27FC236}">
                <a16:creationId xmlns:a16="http://schemas.microsoft.com/office/drawing/2014/main" id="{DFD5F324-1124-F679-6B7A-C13F8F34F0CF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4987860" y="6203122"/>
            <a:ext cx="7080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12" name="文字方塊 10">
            <a:extLst>
              <a:ext uri="{FF2B5EF4-FFF2-40B4-BE49-F238E27FC236}">
                <a16:creationId xmlns:a16="http://schemas.microsoft.com/office/drawing/2014/main" id="{ED41199E-0F1C-F004-7C21-BEFB0E03A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447" y="1177042"/>
            <a:ext cx="1007446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</a:rPr>
              <a:t>Several filters</a:t>
            </a:r>
            <a:r>
              <a:rPr lang="en-US" altLang="en-US" sz="2400" dirty="0"/>
              <a:t> can be used to extract different features from each input 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400" dirty="0"/>
              <a:t>A convolutional layer has several </a:t>
            </a:r>
            <a:r>
              <a:rPr lang="en-US" altLang="en-US" sz="2400" dirty="0">
                <a:solidFill>
                  <a:srgbClr val="C00000"/>
                </a:solidFill>
              </a:rPr>
              <a:t>filters</a:t>
            </a:r>
            <a:endParaRPr lang="en-US" altLang="zh-TW" sz="2400" dirty="0"/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zh-TW" sz="2400" dirty="0"/>
              <a:t>Multiple filters create </a:t>
            </a:r>
            <a:r>
              <a:rPr lang="en-US" altLang="zh-TW" sz="2400" dirty="0">
                <a:solidFill>
                  <a:srgbClr val="C00000"/>
                </a:solidFill>
              </a:rPr>
              <a:t>multiple feature maps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  <p:sp>
        <p:nvSpPr>
          <p:cNvPr id="15" name="文字方塊 12">
            <a:extLst>
              <a:ext uri="{FF2B5EF4-FFF2-40B4-BE49-F238E27FC236}">
                <a16:creationId xmlns:a16="http://schemas.microsoft.com/office/drawing/2014/main" id="{73026A40-DFA1-7DAB-F9EB-5695F8468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430" y="2476517"/>
            <a:ext cx="281886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dirty="0">
                <a:solidFill>
                  <a:schemeClr val="accent1"/>
                </a:solidFill>
              </a:rPr>
              <a:t>Each filter detects a small pattern (3 x 3)</a:t>
            </a:r>
            <a:endParaRPr lang="zh-TW" altLang="en-US" sz="2000" dirty="0">
              <a:solidFill>
                <a:schemeClr val="accent1"/>
              </a:solidFill>
            </a:endParaRPr>
          </a:p>
        </p:txBody>
      </p:sp>
      <p:sp>
        <p:nvSpPr>
          <p:cNvPr id="43" name="文字方塊 59">
            <a:extLst>
              <a:ext uri="{FF2B5EF4-FFF2-40B4-BE49-F238E27FC236}">
                <a16:creationId xmlns:a16="http://schemas.microsoft.com/office/drawing/2014/main" id="{2DC55D91-88DE-B6F2-CED3-36BA1BAD3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4777" y="6305517"/>
            <a:ext cx="3657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dirty="0">
                <a:solidFill>
                  <a:srgbClr val="C00000"/>
                </a:solidFill>
              </a:rPr>
              <a:t>Two</a:t>
            </a:r>
            <a:r>
              <a:rPr lang="en-US" altLang="zh-TW" sz="2000" dirty="0"/>
              <a:t> 4 x 4 images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FF0EB9-4606-389E-AD93-37946F23481C}"/>
              </a:ext>
            </a:extLst>
          </p:cNvPr>
          <p:cNvSpPr txBox="1"/>
          <p:nvPr/>
        </p:nvSpPr>
        <p:spPr>
          <a:xfrm>
            <a:off x="8198965" y="2062728"/>
            <a:ext cx="31413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Convolutional layer contains multiple feature maps</a:t>
            </a:r>
          </a:p>
        </p:txBody>
      </p:sp>
      <p:graphicFrame>
        <p:nvGraphicFramePr>
          <p:cNvPr id="13378" name="內容版面配置區 3">
            <a:extLst>
              <a:ext uri="{FF2B5EF4-FFF2-40B4-BE49-F238E27FC236}">
                <a16:creationId xmlns:a16="http://schemas.microsoft.com/office/drawing/2014/main" id="{F1769CD9-9022-8821-6850-A77321144A8E}"/>
              </a:ext>
            </a:extLst>
          </p:cNvPr>
          <p:cNvGraphicFramePr>
            <a:graphicFrameLocks/>
          </p:cNvGraphicFramePr>
          <p:nvPr/>
        </p:nvGraphicFramePr>
        <p:xfrm>
          <a:off x="1010765" y="3367792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379" name="橢圓 11">
            <a:extLst>
              <a:ext uri="{FF2B5EF4-FFF2-40B4-BE49-F238E27FC236}">
                <a16:creationId xmlns:a16="http://schemas.microsoft.com/office/drawing/2014/main" id="{3BA0A273-D4EB-0D29-6447-48F15DF93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1303" y="2787417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0" name="橢圓 12">
            <a:extLst>
              <a:ext uri="{FF2B5EF4-FFF2-40B4-BE49-F238E27FC236}">
                <a16:creationId xmlns:a16="http://schemas.microsoft.com/office/drawing/2014/main" id="{CA85D803-DEF1-C690-C768-0C15E3775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678" y="2787417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1" name="橢圓 13">
            <a:extLst>
              <a:ext uri="{FF2B5EF4-FFF2-40B4-BE49-F238E27FC236}">
                <a16:creationId xmlns:a16="http://schemas.microsoft.com/office/drawing/2014/main" id="{CFB5EA33-60A1-E427-48AD-C07E43A8F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4053" y="2787417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2" name="橢圓 14">
            <a:extLst>
              <a:ext uri="{FF2B5EF4-FFF2-40B4-BE49-F238E27FC236}">
                <a16:creationId xmlns:a16="http://schemas.microsoft.com/office/drawing/2014/main" id="{0B5DF82B-2A3E-E656-B528-7DCF3049C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5428" y="2787417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3" name="橢圓 15">
            <a:extLst>
              <a:ext uri="{FF2B5EF4-FFF2-40B4-BE49-F238E27FC236}">
                <a16:creationId xmlns:a16="http://schemas.microsoft.com/office/drawing/2014/main" id="{BAFB49C8-5639-E423-DD43-A9727B12E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1303" y="3587517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4" name="橢圓 16">
            <a:extLst>
              <a:ext uri="{FF2B5EF4-FFF2-40B4-BE49-F238E27FC236}">
                <a16:creationId xmlns:a16="http://schemas.microsoft.com/office/drawing/2014/main" id="{1CC9E793-9D80-A51A-E4D6-0EF14F3A4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678" y="3587517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5" name="橢圓 17">
            <a:extLst>
              <a:ext uri="{FF2B5EF4-FFF2-40B4-BE49-F238E27FC236}">
                <a16:creationId xmlns:a16="http://schemas.microsoft.com/office/drawing/2014/main" id="{7FAA7972-5F67-5F92-3E55-BD6F7E2B3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4053" y="3587517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6" name="橢圓 18">
            <a:extLst>
              <a:ext uri="{FF2B5EF4-FFF2-40B4-BE49-F238E27FC236}">
                <a16:creationId xmlns:a16="http://schemas.microsoft.com/office/drawing/2014/main" id="{DA129ED9-71AA-A079-3EAC-92BC95292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5428" y="3587517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7" name="橢圓 19">
            <a:extLst>
              <a:ext uri="{FF2B5EF4-FFF2-40B4-BE49-F238E27FC236}">
                <a16:creationId xmlns:a16="http://schemas.microsoft.com/office/drawing/2014/main" id="{33C88197-BF7C-AF24-0C15-102B49735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1303" y="4446355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8" name="橢圓 20">
            <a:extLst>
              <a:ext uri="{FF2B5EF4-FFF2-40B4-BE49-F238E27FC236}">
                <a16:creationId xmlns:a16="http://schemas.microsoft.com/office/drawing/2014/main" id="{75142E90-1265-0E85-B24B-4CE9A08F7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678" y="4446355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89" name="橢圓 21">
            <a:extLst>
              <a:ext uri="{FF2B5EF4-FFF2-40B4-BE49-F238E27FC236}">
                <a16:creationId xmlns:a16="http://schemas.microsoft.com/office/drawing/2014/main" id="{23A14C43-778C-A30C-21CF-CF915CD84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4053" y="4446355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90" name="橢圓 22">
            <a:extLst>
              <a:ext uri="{FF2B5EF4-FFF2-40B4-BE49-F238E27FC236}">
                <a16:creationId xmlns:a16="http://schemas.microsoft.com/office/drawing/2014/main" id="{C2A19D7F-648D-0845-B238-AA937A05D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5428" y="4446355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91" name="橢圓 23">
            <a:extLst>
              <a:ext uri="{FF2B5EF4-FFF2-40B4-BE49-F238E27FC236}">
                <a16:creationId xmlns:a16="http://schemas.microsoft.com/office/drawing/2014/main" id="{25D7B0E6-2B76-8E22-7136-074FE084A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1303" y="5246455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92" name="橢圓 24">
            <a:extLst>
              <a:ext uri="{FF2B5EF4-FFF2-40B4-BE49-F238E27FC236}">
                <a16:creationId xmlns:a16="http://schemas.microsoft.com/office/drawing/2014/main" id="{FDC64270-3160-7336-732D-8023CBD7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678" y="5246455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93" name="橢圓 25">
            <a:extLst>
              <a:ext uri="{FF2B5EF4-FFF2-40B4-BE49-F238E27FC236}">
                <a16:creationId xmlns:a16="http://schemas.microsoft.com/office/drawing/2014/main" id="{01145224-8BB7-7241-A856-154B172F2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4053" y="5246455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94" name="橢圓 26">
            <a:extLst>
              <a:ext uri="{FF2B5EF4-FFF2-40B4-BE49-F238E27FC236}">
                <a16:creationId xmlns:a16="http://schemas.microsoft.com/office/drawing/2014/main" id="{7BA13BCE-5FC3-5678-1C0C-45DA93B1E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5428" y="5246455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395" name="矩形 36">
            <a:extLst>
              <a:ext uri="{FF2B5EF4-FFF2-40B4-BE49-F238E27FC236}">
                <a16:creationId xmlns:a16="http://schemas.microsoft.com/office/drawing/2014/main" id="{A27C69F7-8FA0-E44C-9DD2-B933D90242F0}"/>
              </a:ext>
            </a:extLst>
          </p:cNvPr>
          <p:cNvSpPr/>
          <p:nvPr/>
        </p:nvSpPr>
        <p:spPr>
          <a:xfrm>
            <a:off x="1004037" y="338886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3396" name="矩形 37">
            <a:extLst>
              <a:ext uri="{FF2B5EF4-FFF2-40B4-BE49-F238E27FC236}">
                <a16:creationId xmlns:a16="http://schemas.microsoft.com/office/drawing/2014/main" id="{D06371D9-831F-5848-BA48-28A32CC827D3}"/>
              </a:ext>
            </a:extLst>
          </p:cNvPr>
          <p:cNvSpPr/>
          <p:nvPr/>
        </p:nvSpPr>
        <p:spPr>
          <a:xfrm>
            <a:off x="1507274" y="338886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3397" name="矩形 38">
            <a:extLst>
              <a:ext uri="{FF2B5EF4-FFF2-40B4-BE49-F238E27FC236}">
                <a16:creationId xmlns:a16="http://schemas.microsoft.com/office/drawing/2014/main" id="{3147D2A0-8C67-6BA5-2E2A-F9FD9B5F69ED}"/>
              </a:ext>
            </a:extLst>
          </p:cNvPr>
          <p:cNvSpPr/>
          <p:nvPr/>
        </p:nvSpPr>
        <p:spPr>
          <a:xfrm>
            <a:off x="1948599" y="3390450"/>
            <a:ext cx="1417638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3398" name="矩形 39">
            <a:extLst>
              <a:ext uri="{FF2B5EF4-FFF2-40B4-BE49-F238E27FC236}">
                <a16:creationId xmlns:a16="http://schemas.microsoft.com/office/drawing/2014/main" id="{CAA482EE-99C5-5966-8029-B8023E024F49}"/>
              </a:ext>
            </a:extLst>
          </p:cNvPr>
          <p:cNvSpPr/>
          <p:nvPr/>
        </p:nvSpPr>
        <p:spPr>
          <a:xfrm>
            <a:off x="2424849" y="338886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3399" name="矩形 40">
            <a:extLst>
              <a:ext uri="{FF2B5EF4-FFF2-40B4-BE49-F238E27FC236}">
                <a16:creationId xmlns:a16="http://schemas.microsoft.com/office/drawing/2014/main" id="{A482AC92-A686-F3C9-6A58-CFF3AB9127DA}"/>
              </a:ext>
            </a:extLst>
          </p:cNvPr>
          <p:cNvSpPr/>
          <p:nvPr/>
        </p:nvSpPr>
        <p:spPr>
          <a:xfrm>
            <a:off x="1004037" y="3800025"/>
            <a:ext cx="1416050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3400" name="橢圓 41">
            <a:extLst>
              <a:ext uri="{FF2B5EF4-FFF2-40B4-BE49-F238E27FC236}">
                <a16:creationId xmlns:a16="http://schemas.microsoft.com/office/drawing/2014/main" id="{73302A56-4652-0555-E540-AE669A1F3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3865" y="299538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01" name="橢圓 42">
            <a:extLst>
              <a:ext uri="{FF2B5EF4-FFF2-40B4-BE49-F238E27FC236}">
                <a16:creationId xmlns:a16="http://schemas.microsoft.com/office/drawing/2014/main" id="{08FC9F77-3F1A-0786-7256-486327E22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5240" y="299538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02" name="橢圓 43">
            <a:extLst>
              <a:ext uri="{FF2B5EF4-FFF2-40B4-BE49-F238E27FC236}">
                <a16:creationId xmlns:a16="http://schemas.microsoft.com/office/drawing/2014/main" id="{FAD3FDCD-1FE9-0906-EED2-1B5C896B0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8203" y="2995380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03" name="橢圓 44">
            <a:extLst>
              <a:ext uri="{FF2B5EF4-FFF2-40B4-BE49-F238E27FC236}">
                <a16:creationId xmlns:a16="http://schemas.microsoft.com/office/drawing/2014/main" id="{F01A320C-FFEB-3AA1-EEB5-BDECEC380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9578" y="299538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04" name="橢圓 45">
            <a:extLst>
              <a:ext uri="{FF2B5EF4-FFF2-40B4-BE49-F238E27FC236}">
                <a16:creationId xmlns:a16="http://schemas.microsoft.com/office/drawing/2014/main" id="{B8DC750A-ED1E-C550-38A1-EA0328D56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3865" y="379548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05" name="橢圓 46">
            <a:extLst>
              <a:ext uri="{FF2B5EF4-FFF2-40B4-BE49-F238E27FC236}">
                <a16:creationId xmlns:a16="http://schemas.microsoft.com/office/drawing/2014/main" id="{7C25A4B2-A646-BA79-BF73-25BB3165F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5240" y="379548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06" name="橢圓 47">
            <a:extLst>
              <a:ext uri="{FF2B5EF4-FFF2-40B4-BE49-F238E27FC236}">
                <a16:creationId xmlns:a16="http://schemas.microsoft.com/office/drawing/2014/main" id="{106065D2-F87D-1FC7-6E79-35035DFAB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8203" y="3795480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07" name="橢圓 48">
            <a:extLst>
              <a:ext uri="{FF2B5EF4-FFF2-40B4-BE49-F238E27FC236}">
                <a16:creationId xmlns:a16="http://schemas.microsoft.com/office/drawing/2014/main" id="{06A69A86-4991-9A81-AFAC-A366C1275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9578" y="379548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08" name="橢圓 49">
            <a:extLst>
              <a:ext uri="{FF2B5EF4-FFF2-40B4-BE49-F238E27FC236}">
                <a16:creationId xmlns:a16="http://schemas.microsoft.com/office/drawing/2014/main" id="{4C5859FF-365C-A593-E5DF-83F3DE6AB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3865" y="4654317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09" name="橢圓 50">
            <a:extLst>
              <a:ext uri="{FF2B5EF4-FFF2-40B4-BE49-F238E27FC236}">
                <a16:creationId xmlns:a16="http://schemas.microsoft.com/office/drawing/2014/main" id="{18E7D702-A7A4-6F92-3EA1-CC1E01936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5240" y="4654317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10" name="橢圓 51">
            <a:extLst>
              <a:ext uri="{FF2B5EF4-FFF2-40B4-BE49-F238E27FC236}">
                <a16:creationId xmlns:a16="http://schemas.microsoft.com/office/drawing/2014/main" id="{7CE3A18F-9211-511C-3CB9-1D56215EB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8203" y="4654317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11" name="橢圓 52">
            <a:extLst>
              <a:ext uri="{FF2B5EF4-FFF2-40B4-BE49-F238E27FC236}">
                <a16:creationId xmlns:a16="http://schemas.microsoft.com/office/drawing/2014/main" id="{3C22C6EB-F3DD-56FC-B537-A762FF3AD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9578" y="4654317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12" name="橢圓 53">
            <a:extLst>
              <a:ext uri="{FF2B5EF4-FFF2-40B4-BE49-F238E27FC236}">
                <a16:creationId xmlns:a16="http://schemas.microsoft.com/office/drawing/2014/main" id="{0AFD6830-E657-359F-D012-A082604A5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3865" y="5454417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13" name="橢圓 54">
            <a:extLst>
              <a:ext uri="{FF2B5EF4-FFF2-40B4-BE49-F238E27FC236}">
                <a16:creationId xmlns:a16="http://schemas.microsoft.com/office/drawing/2014/main" id="{3F229103-5009-A51C-C66D-8C0790BF2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5240" y="5454417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14" name="橢圓 55">
            <a:extLst>
              <a:ext uri="{FF2B5EF4-FFF2-40B4-BE49-F238E27FC236}">
                <a16:creationId xmlns:a16="http://schemas.microsoft.com/office/drawing/2014/main" id="{B671137C-D93F-4618-3EB5-83E7D3DC5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8203" y="5454417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-4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15" name="橢圓 56">
            <a:extLst>
              <a:ext uri="{FF2B5EF4-FFF2-40B4-BE49-F238E27FC236}">
                <a16:creationId xmlns:a16="http://schemas.microsoft.com/office/drawing/2014/main" id="{0AA79677-E251-43BA-87AD-1344AF9CC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9578" y="5454417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416" name="矩形 57">
            <a:extLst>
              <a:ext uri="{FF2B5EF4-FFF2-40B4-BE49-F238E27FC236}">
                <a16:creationId xmlns:a16="http://schemas.microsoft.com/office/drawing/2014/main" id="{F3476B51-9345-0010-8D90-DA73BEC27BEB}"/>
              </a:ext>
            </a:extLst>
          </p:cNvPr>
          <p:cNvSpPr/>
          <p:nvPr/>
        </p:nvSpPr>
        <p:spPr>
          <a:xfrm>
            <a:off x="2434374" y="477316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3417" name="矩形 5">
            <a:extLst>
              <a:ext uri="{FF2B5EF4-FFF2-40B4-BE49-F238E27FC236}">
                <a16:creationId xmlns:a16="http://schemas.microsoft.com/office/drawing/2014/main" id="{A8B9B215-801A-CF93-2EFF-077A2E189048}"/>
              </a:ext>
            </a:extLst>
          </p:cNvPr>
          <p:cNvSpPr/>
          <p:nvPr/>
        </p:nvSpPr>
        <p:spPr>
          <a:xfrm>
            <a:off x="8422490" y="4038367"/>
            <a:ext cx="2320925" cy="973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Feature</a:t>
            </a:r>
          </a:p>
          <a:p>
            <a:pPr algn="ctr" eaLnBrk="1" hangingPunct="1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Map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5" grpId="0"/>
      <p:bldP spid="43" grpId="0"/>
      <p:bldP spid="13395" grpId="0" animBg="1"/>
      <p:bldP spid="13395" grpId="1" animBg="1"/>
      <p:bldP spid="13396" grpId="0" animBg="1"/>
      <p:bldP spid="13396" grpId="1" animBg="1"/>
      <p:bldP spid="13397" grpId="0" animBg="1"/>
      <p:bldP spid="13397" grpId="1" animBg="1"/>
      <p:bldP spid="13398" grpId="0" animBg="1"/>
      <p:bldP spid="13398" grpId="1" animBg="1"/>
      <p:bldP spid="13399" grpId="0" animBg="1"/>
      <p:bldP spid="13399" grpId="1" animBg="1"/>
      <p:bldP spid="13400" grpId="0" animBg="1"/>
      <p:bldP spid="13401" grpId="0" animBg="1"/>
      <p:bldP spid="13402" grpId="0" animBg="1"/>
      <p:bldP spid="13403" grpId="0" animBg="1"/>
      <p:bldP spid="13404" grpId="0" animBg="1"/>
      <p:bldP spid="13405" grpId="0" animBg="1"/>
      <p:bldP spid="13406" grpId="0" animBg="1"/>
      <p:bldP spid="13407" grpId="0" animBg="1"/>
      <p:bldP spid="13408" grpId="0" animBg="1"/>
      <p:bldP spid="13409" grpId="0" animBg="1"/>
      <p:bldP spid="13410" grpId="0" animBg="1"/>
      <p:bldP spid="13411" grpId="0" animBg="1"/>
      <p:bldP spid="13412" grpId="0" animBg="1"/>
      <p:bldP spid="13413" grpId="0" animBg="1"/>
      <p:bldP spid="13414" grpId="0" animBg="1"/>
      <p:bldP spid="13415" grpId="0" animBg="1"/>
      <p:bldP spid="13416" grpId="0" animBg="1"/>
      <p:bldP spid="134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66145-8BDC-2D87-C4D1-7E0F221A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Activation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A1370-F951-6301-55A2-EBA03F8A2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638034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Preferred activation function in convolutional layers is </a:t>
            </a:r>
            <a:r>
              <a:rPr lang="en-US" dirty="0" err="1">
                <a:solidFill>
                  <a:srgbClr val="C00000"/>
                </a:solidFill>
              </a:rPr>
              <a:t>ReLU</a:t>
            </a:r>
            <a:endParaRPr lang="en-US" dirty="0">
              <a:solidFill>
                <a:srgbClr val="C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ReLU</a:t>
            </a:r>
            <a:r>
              <a:rPr lang="en-US" dirty="0"/>
              <a:t> leaves outputs with positive values as is, </a:t>
            </a:r>
            <a:r>
              <a:rPr lang="en-US" dirty="0">
                <a:solidFill>
                  <a:srgbClr val="C00000"/>
                </a:solidFill>
              </a:rPr>
              <a:t>replaces negative </a:t>
            </a:r>
            <a:r>
              <a:rPr lang="en-US" dirty="0"/>
              <a:t>values with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ReLU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deactivates</a:t>
            </a:r>
            <a:r>
              <a:rPr lang="en-US" dirty="0"/>
              <a:t> nodes with less probability of having the pattern in the network and make it </a:t>
            </a:r>
            <a:r>
              <a:rPr lang="en-US" dirty="0">
                <a:solidFill>
                  <a:srgbClr val="C00000"/>
                </a:solidFill>
              </a:rPr>
              <a:t>lighter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Apply activation function to output also provides </a:t>
            </a:r>
            <a:r>
              <a:rPr lang="en-US" dirty="0">
                <a:solidFill>
                  <a:srgbClr val="C00000"/>
                </a:solidFill>
              </a:rPr>
              <a:t>non-linearity</a:t>
            </a:r>
          </a:p>
          <a:p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AC3672D-4EBF-9597-AF28-DC9C1C00A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756" y="4443590"/>
            <a:ext cx="6298487" cy="227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00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CC6C6-7E94-E233-8651-553A8F300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Convolutional Neural Network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02374-BD66-41E0-89FD-B34A12469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A CNN is a neural network which includes </a:t>
            </a:r>
            <a:r>
              <a:rPr lang="en-US" altLang="en-US" dirty="0">
                <a:solidFill>
                  <a:srgbClr val="FF0000"/>
                </a:solidFill>
              </a:rPr>
              <a:t>some convolutional layers.</a:t>
            </a:r>
          </a:p>
          <a:p>
            <a:pPr marL="0" indent="0">
              <a:buNone/>
            </a:pPr>
            <a:r>
              <a:rPr lang="en-US" altLang="en-US" dirty="0"/>
              <a:t>A CNN is a </a:t>
            </a:r>
            <a:r>
              <a:rPr lang="en-US" dirty="0"/>
              <a:t>more </a:t>
            </a:r>
            <a:r>
              <a:rPr lang="en-US" dirty="0">
                <a:solidFill>
                  <a:srgbClr val="FF0000"/>
                </a:solidFill>
              </a:rPr>
              <a:t>scalable</a:t>
            </a:r>
            <a:r>
              <a:rPr lang="en-US" dirty="0"/>
              <a:t> approach to image classification</a:t>
            </a:r>
            <a:r>
              <a:rPr lang="en-US" altLang="en-US" dirty="0"/>
              <a:t> comparing traditional object recognition techniques.</a:t>
            </a:r>
            <a:endParaRPr lang="en-US" alt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3BDB0-FE23-2833-77BA-BC0D388EB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174" y="3635375"/>
            <a:ext cx="8734425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BFC9EC-3CBE-52F4-88B6-D3C82238D99B}"/>
              </a:ext>
            </a:extLst>
          </p:cNvPr>
          <p:cNvSpPr txBox="1"/>
          <p:nvPr/>
        </p:nvSpPr>
        <p:spPr>
          <a:xfrm>
            <a:off x="4291442" y="5418356"/>
            <a:ext cx="15442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dirty="0"/>
              <a:t>Convolutional</a:t>
            </a:r>
          </a:p>
          <a:p>
            <a:pPr algn="ctr"/>
            <a:r>
              <a:rPr lang="en-US" sz="1600" dirty="0"/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3679967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809D067C-BBE9-311E-2C0F-3BB3E5F88D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Feature Extraction in Multiple Layers</a:t>
            </a:r>
          </a:p>
        </p:txBody>
      </p:sp>
      <p:sp>
        <p:nvSpPr>
          <p:cNvPr id="14340" name="TextBox 6">
            <a:extLst>
              <a:ext uri="{FF2B5EF4-FFF2-40B4-BE49-F238E27FC236}">
                <a16:creationId xmlns:a16="http://schemas.microsoft.com/office/drawing/2014/main" id="{46CE528F-12DA-AE72-144F-674F66FCA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1537" y="6400024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Beak, Belly, ..</a:t>
            </a:r>
            <a:endParaRPr lang="en-US" altLang="en-US" sz="1800" dirty="0"/>
          </a:p>
        </p:txBody>
      </p:sp>
      <p:sp>
        <p:nvSpPr>
          <p:cNvPr id="14341" name="TextBox 7">
            <a:extLst>
              <a:ext uri="{FF2B5EF4-FFF2-40B4-BE49-F238E27FC236}">
                <a16:creationId xmlns:a16="http://schemas.microsoft.com/office/drawing/2014/main" id="{D26E05E0-BE43-3650-CDBF-001C6E687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8684" y="6384826"/>
            <a:ext cx="2286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Edges, Rounds, .. </a:t>
            </a:r>
            <a:endParaRPr lang="en-US" altLang="en-US" sz="1800" dirty="0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1A34BF3C-0209-C7F2-AA9C-EFAF6BDB0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9721" y="6400580"/>
            <a:ext cx="37671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Structures of Bird, Cat, Dog, ..</a:t>
            </a:r>
            <a:endParaRPr lang="en-US" alt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F9577-073A-B103-2E3D-015F77DA4FAE}"/>
              </a:ext>
            </a:extLst>
          </p:cNvPr>
          <p:cNvSpPr txBox="1"/>
          <p:nvPr/>
        </p:nvSpPr>
        <p:spPr>
          <a:xfrm>
            <a:off x="838200" y="1366739"/>
            <a:ext cx="108024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/>
              <a:t>CNNs contains multiple convolutional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Each Layer contains </a:t>
            </a:r>
            <a:r>
              <a:rPr lang="en-US" altLang="en-US" sz="2400" dirty="0">
                <a:solidFill>
                  <a:srgbClr val="C00000"/>
                </a:solidFill>
              </a:rPr>
              <a:t>multiple filters </a:t>
            </a:r>
            <a:r>
              <a:rPr lang="en-US" altLang="en-US" sz="2400" dirty="0"/>
              <a:t>to extract </a:t>
            </a:r>
            <a:r>
              <a:rPr lang="en-US" altLang="en-US" sz="2400" dirty="0">
                <a:solidFill>
                  <a:srgbClr val="C00000"/>
                </a:solidFill>
              </a:rPr>
              <a:t>different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C00000"/>
                </a:solidFill>
              </a:rPr>
              <a:t>Multiple Layers </a:t>
            </a:r>
            <a:r>
              <a:rPr lang="en-US" altLang="en-US" sz="2400" dirty="0"/>
              <a:t>of feature extraction are required to extract </a:t>
            </a:r>
            <a:r>
              <a:rPr lang="en-US" altLang="en-US" sz="2400" dirty="0">
                <a:solidFill>
                  <a:srgbClr val="C00000"/>
                </a:solidFill>
              </a:rPr>
              <a:t>complex features </a:t>
            </a:r>
            <a:r>
              <a:rPr lang="en-US" altLang="en-US" sz="2400" dirty="0"/>
              <a:t>by </a:t>
            </a:r>
            <a:r>
              <a:rPr lang="en-US" altLang="en-US" sz="2400" dirty="0">
                <a:solidFill>
                  <a:srgbClr val="C00000"/>
                </a:solidFill>
              </a:rPr>
              <a:t>combining outputs </a:t>
            </a:r>
            <a:r>
              <a:rPr lang="en-US" altLang="en-US" sz="2400" dirty="0"/>
              <a:t>from last layers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44DB1-FE80-0C0C-9760-203163BDD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911" y="3133618"/>
            <a:ext cx="7577011" cy="315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68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9D4B79AE-9086-BC7E-6309-E7C629690F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Patterns Detected by Various Filters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2729E923-7C0C-538E-1669-AA286AA656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altLang="en-US" sz="2400" dirty="0"/>
              <a:t>CNN can </a:t>
            </a:r>
            <a:r>
              <a:rPr lang="en-US" altLang="en-US" sz="2400" dirty="0">
                <a:solidFill>
                  <a:srgbClr val="C00000"/>
                </a:solidFill>
              </a:rPr>
              <a:t>extract</a:t>
            </a:r>
            <a:r>
              <a:rPr lang="en-US" altLang="en-US" sz="2400" dirty="0"/>
              <a:t> different patterns from the input data by using different filters.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400" dirty="0"/>
              <a:t>For example, the </a:t>
            </a:r>
            <a:r>
              <a:rPr lang="en-US" altLang="en-US" sz="2400" dirty="0">
                <a:solidFill>
                  <a:srgbClr val="C00000"/>
                </a:solidFill>
              </a:rPr>
              <a:t>Prewitt filters</a:t>
            </a:r>
            <a:r>
              <a:rPr lang="en-US" altLang="en-US" sz="2400" dirty="0"/>
              <a:t> is comprised of two filters which help to detect vertical and horizontal </a:t>
            </a:r>
            <a:r>
              <a:rPr lang="en-US" altLang="en-US" sz="2400" dirty="0">
                <a:solidFill>
                  <a:srgbClr val="C00000"/>
                </a:solidFill>
              </a:rPr>
              <a:t>edges</a:t>
            </a:r>
            <a:r>
              <a:rPr lang="en-US" altLang="en-US" sz="2400" dirty="0"/>
              <a:t>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400" dirty="0"/>
              <a:t>These filters can extract </a:t>
            </a:r>
            <a:r>
              <a:rPr lang="en-US" altLang="en-US" sz="2400" dirty="0">
                <a:solidFill>
                  <a:srgbClr val="C00000"/>
                </a:solidFill>
              </a:rPr>
              <a:t>low level </a:t>
            </a:r>
            <a:r>
              <a:rPr lang="en-US" altLang="en-US" sz="2400" dirty="0"/>
              <a:t>features. </a:t>
            </a: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4B330C03-BB03-1CA4-96C3-657DC6AD3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7" y="3400425"/>
            <a:ext cx="4179888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2C4E32E-5D24-6FF8-2A7D-78EC6256D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716" y="4419600"/>
            <a:ext cx="2330601" cy="2262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D05A574E-4281-E06A-3F6E-00F226428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6" y="4434290"/>
            <a:ext cx="2266950" cy="224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B2EF3B27-F89E-18EA-8944-43789F9010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Edges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413E6FFA-70EF-3C99-89AF-3934AB4E46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A lot of </a:t>
            </a:r>
            <a:r>
              <a:rPr lang="en-US" altLang="en-US" sz="2400" dirty="0">
                <a:solidFill>
                  <a:srgbClr val="C00000"/>
                </a:solidFill>
              </a:rPr>
              <a:t>information</a:t>
            </a:r>
            <a:r>
              <a:rPr lang="en-US" altLang="en-US" sz="2400" dirty="0"/>
              <a:t> of an object is contained in its </a:t>
            </a:r>
            <a:r>
              <a:rPr lang="en-US" altLang="en-US" sz="2400" dirty="0">
                <a:solidFill>
                  <a:srgbClr val="C00000"/>
                </a:solidFill>
              </a:rPr>
              <a:t>edges</a:t>
            </a:r>
            <a:r>
              <a:rPr lang="en-US" altLang="en-US" sz="2400" dirty="0"/>
              <a:t> (</a:t>
            </a:r>
            <a:r>
              <a:rPr lang="en-US" altLang="en-US" sz="2400" dirty="0">
                <a:solidFill>
                  <a:srgbClr val="C00000"/>
                </a:solidFill>
              </a:rPr>
              <a:t>outlines</a:t>
            </a:r>
            <a:r>
              <a:rPr lang="en-US" altLang="en-US" sz="2400" dirty="0"/>
              <a:t>). </a:t>
            </a:r>
          </a:p>
          <a:p>
            <a:r>
              <a:rPr lang="en-US" altLang="en-US" sz="2400" dirty="0"/>
              <a:t>It's one of the reasons why we can easily </a:t>
            </a:r>
            <a:r>
              <a:rPr lang="en-US" altLang="en-US" sz="2400" dirty="0">
                <a:solidFill>
                  <a:srgbClr val="C00000"/>
                </a:solidFill>
              </a:rPr>
              <a:t>distinguish objects </a:t>
            </a:r>
            <a:r>
              <a:rPr lang="en-US" altLang="en-US" sz="2400" dirty="0"/>
              <a:t>in cartoon sketches. </a:t>
            </a:r>
          </a:p>
          <a:p>
            <a:r>
              <a:rPr lang="en-US" altLang="en-US" sz="2400" dirty="0"/>
              <a:t>There are numerous studies to suggest that </a:t>
            </a:r>
            <a:r>
              <a:rPr lang="en-US" altLang="en-US" sz="2400" dirty="0">
                <a:solidFill>
                  <a:srgbClr val="C00000"/>
                </a:solidFill>
              </a:rPr>
              <a:t>edge perception </a:t>
            </a:r>
            <a:r>
              <a:rPr lang="en-US" altLang="en-US" sz="2400" dirty="0"/>
              <a:t>is one of the first techniques utilized by the human brain when processing visual cues coming from the eyes (Willian </a:t>
            </a:r>
            <a:r>
              <a:rPr lang="en-US" altLang="en-US" sz="2400" dirty="0" err="1"/>
              <a:t>Mcllhagga</a:t>
            </a:r>
            <a:r>
              <a:rPr lang="en-US" altLang="en-US" sz="2400" dirty="0"/>
              <a:t>, 2018)</a:t>
            </a:r>
          </a:p>
          <a:p>
            <a:r>
              <a:rPr lang="en-US" altLang="en-US" sz="2400" dirty="0"/>
              <a:t>Number of pixels (features) in outlines are </a:t>
            </a:r>
            <a:r>
              <a:rPr lang="en-US" altLang="en-US" sz="2400" dirty="0">
                <a:solidFill>
                  <a:srgbClr val="C00000"/>
                </a:solidFill>
              </a:rPr>
              <a:t>much less </a:t>
            </a:r>
            <a:r>
              <a:rPr lang="en-US" altLang="en-US" sz="2400" dirty="0"/>
              <a:t>than a whole picture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C5D447F6-DF32-965C-2694-6884C21A0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55" y="4458984"/>
            <a:ext cx="3494753" cy="21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D27FCD43-43BA-CDE5-431B-B12FA8E7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210" y="4432815"/>
            <a:ext cx="2023135" cy="217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>
            <a:extLst>
              <a:ext uri="{FF2B5EF4-FFF2-40B4-BE49-F238E27FC236}">
                <a16:creationId xmlns:a16="http://schemas.microsoft.com/office/drawing/2014/main" id="{DCA6DA95-0709-1F27-508B-68AC18A94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2100"/>
            <a:ext cx="10363200" cy="1123950"/>
          </a:xfrm>
        </p:spPr>
        <p:txBody>
          <a:bodyPr/>
          <a:lstStyle/>
          <a:p>
            <a:r>
              <a:rPr lang="en-US" altLang="en-US" dirty="0"/>
              <a:t>Feedforward Neural Networks</a:t>
            </a:r>
          </a:p>
        </p:txBody>
      </p:sp>
      <p:sp>
        <p:nvSpPr>
          <p:cNvPr id="62467" name="Content Placeholder 2">
            <a:extLst>
              <a:ext uri="{FF2B5EF4-FFF2-40B4-BE49-F238E27FC236}">
                <a16:creationId xmlns:a16="http://schemas.microsoft.com/office/drawing/2014/main" id="{41EEB841-1272-F9DD-70CF-F7D6625957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1687513"/>
            <a:ext cx="10363200" cy="4484687"/>
          </a:xfrm>
        </p:spPr>
        <p:txBody>
          <a:bodyPr/>
          <a:lstStyle/>
          <a:p>
            <a:r>
              <a:rPr lang="en-US" altLang="en-US" dirty="0"/>
              <a:t>A Feedforward neural network is a neural network that connections between neurons in different levels </a:t>
            </a:r>
            <a:r>
              <a:rPr lang="en-US" altLang="en-US" dirty="0">
                <a:solidFill>
                  <a:srgbClr val="FF0000"/>
                </a:solidFill>
              </a:rPr>
              <a:t>do not form loops</a:t>
            </a:r>
            <a:r>
              <a:rPr lang="en-US" altLang="en-US" dirty="0"/>
              <a:t>. </a:t>
            </a:r>
          </a:p>
          <a:p>
            <a:pPr lvl="1"/>
            <a:r>
              <a:rPr lang="en-US" altLang="en-US" dirty="0"/>
              <a:t>Information moves in </a:t>
            </a:r>
            <a:r>
              <a:rPr lang="en-US" altLang="en-US" dirty="0">
                <a:solidFill>
                  <a:srgbClr val="C00000"/>
                </a:solidFill>
              </a:rPr>
              <a:t>one direction </a:t>
            </a:r>
            <a:r>
              <a:rPr lang="en-US" altLang="en-US" dirty="0"/>
              <a:t>(</a:t>
            </a:r>
            <a:r>
              <a:rPr lang="en-US" altLang="en-US" dirty="0">
                <a:solidFill>
                  <a:srgbClr val="FF0000"/>
                </a:solidFill>
              </a:rPr>
              <a:t>forward</a:t>
            </a:r>
            <a:r>
              <a:rPr lang="en-US" altLang="en-US" dirty="0"/>
              <a:t>) from input nodes, through hidden nodes, to output nodes. </a:t>
            </a:r>
          </a:p>
          <a:p>
            <a:r>
              <a:rPr lang="en-US" altLang="en-US" dirty="0"/>
              <a:t>Neural Neurons can learn </a:t>
            </a:r>
            <a:r>
              <a:rPr lang="en-US" altLang="en-US" dirty="0">
                <a:solidFill>
                  <a:srgbClr val="C00000"/>
                </a:solidFill>
              </a:rPr>
              <a:t>complex functions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C00000"/>
                </a:solidFill>
              </a:rPr>
              <a:t>non-linear</a:t>
            </a:r>
            <a:r>
              <a:rPr lang="en-US" altLang="en-US" dirty="0"/>
              <a:t> relationships</a:t>
            </a:r>
            <a:r>
              <a:rPr lang="en-US" altLang="en-US" dirty="0">
                <a:solidFill>
                  <a:srgbClr val="C00000"/>
                </a:solidFill>
              </a:rPr>
              <a:t>.</a:t>
            </a:r>
            <a:r>
              <a:rPr lang="en-US" altLang="en-US" dirty="0"/>
              <a:t> </a:t>
            </a:r>
          </a:p>
          <a:p>
            <a:pPr marL="457200" lvl="1" indent="0">
              <a:buNone/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F285B2-0881-2645-7674-011014BBF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742" y="4340644"/>
            <a:ext cx="5024713" cy="210301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7DF81-86CA-C326-CD72-CFD6F8EF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241" y="4116793"/>
            <a:ext cx="8010417" cy="2741207"/>
          </a:xfrm>
          <a:prstGeom prst="rect">
            <a:avLst/>
          </a:prstGeom>
        </p:spPr>
      </p:pic>
      <p:sp>
        <p:nvSpPr>
          <p:cNvPr id="14342" name="TextBox 9">
            <a:extLst>
              <a:ext uri="{FF2B5EF4-FFF2-40B4-BE49-F238E27FC236}">
                <a16:creationId xmlns:a16="http://schemas.microsoft.com/office/drawing/2014/main" id="{8864E62C-D61C-3EFA-3E4E-CAE82193C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85" y="1223667"/>
            <a:ext cx="113538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en-US" altLang="en-US" sz="2400" dirty="0"/>
              <a:t>Filters are the weights between nodes (</a:t>
            </a:r>
            <a:r>
              <a:rPr lang="en-US" altLang="en-US" sz="2400" dirty="0">
                <a:solidFill>
                  <a:srgbClr val="C00000"/>
                </a:solidFill>
              </a:rPr>
              <a:t>parameters</a:t>
            </a:r>
            <a:r>
              <a:rPr lang="en-US" altLang="en-US" sz="2400" dirty="0"/>
              <a:t>) in convolutional layers.</a:t>
            </a:r>
          </a:p>
          <a:p>
            <a:pPr>
              <a:spcBef>
                <a:spcPct val="0"/>
              </a:spcBef>
              <a:buClr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ClrTx/>
              <a:buNone/>
            </a:pPr>
            <a:r>
              <a:rPr lang="en-US" altLang="en-US" sz="2400" dirty="0"/>
              <a:t>Weight are adjusted during training (</a:t>
            </a:r>
            <a:r>
              <a:rPr lang="en-US" altLang="en-US" sz="2400" dirty="0">
                <a:solidFill>
                  <a:srgbClr val="C00000"/>
                </a:solidFill>
              </a:rPr>
              <a:t>backpropagation</a:t>
            </a:r>
            <a:r>
              <a:rPr lang="en-US" altLang="en-US" sz="2400" dirty="0"/>
              <a:t>) in a way that </a:t>
            </a:r>
            <a:r>
              <a:rPr lang="en-US" altLang="en-US" sz="2400" dirty="0">
                <a:solidFill>
                  <a:srgbClr val="C00000"/>
                </a:solidFill>
              </a:rPr>
              <a:t>minimizes classification error</a:t>
            </a:r>
            <a:r>
              <a:rPr lang="en-US" altLang="en-US" sz="2400" dirty="0"/>
              <a:t>.</a:t>
            </a:r>
          </a:p>
          <a:p>
            <a:pPr>
              <a:spcBef>
                <a:spcPct val="0"/>
              </a:spcBef>
              <a:buClr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ClrTx/>
              <a:buNone/>
            </a:pPr>
            <a:r>
              <a:rPr lang="en-US" altLang="en-US" sz="2400" dirty="0"/>
              <a:t>Therefore, adjusting filter and extracting features is </a:t>
            </a:r>
            <a:r>
              <a:rPr lang="en-US" altLang="en-US" sz="2400" dirty="0">
                <a:solidFill>
                  <a:srgbClr val="C00000"/>
                </a:solidFill>
              </a:rPr>
              <a:t>embedded</a:t>
            </a:r>
            <a:r>
              <a:rPr lang="en-US" altLang="en-US" sz="2400" dirty="0"/>
              <a:t> in training of CNN </a:t>
            </a:r>
            <a:r>
              <a:rPr lang="en-US" altLang="en-US" sz="2400" dirty="0">
                <a:solidFill>
                  <a:srgbClr val="C00000"/>
                </a:solidFill>
              </a:rPr>
              <a:t>replaced manual feature extraction </a:t>
            </a:r>
            <a:r>
              <a:rPr lang="en-US" altLang="en-US" sz="2400" dirty="0"/>
              <a:t>techniques.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5FCE65-2D39-220B-903E-C5DFB389592D}"/>
              </a:ext>
            </a:extLst>
          </p:cNvPr>
          <p:cNvSpPr txBox="1"/>
          <p:nvPr/>
        </p:nvSpPr>
        <p:spPr>
          <a:xfrm>
            <a:off x="725185" y="490564"/>
            <a:ext cx="10196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4000" dirty="0">
                <a:latin typeface="+mj-lt"/>
                <a:ea typeface="+mj-ea"/>
                <a:cs typeface="+mj-cs"/>
              </a:rPr>
              <a:t>Embedded Feature Extraction 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51039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843FD8-D5EF-48A8-D40A-15587BFB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35" y="3359673"/>
            <a:ext cx="7438490" cy="3107491"/>
          </a:xfrm>
          <a:prstGeom prst="rect">
            <a:avLst/>
          </a:prstGeom>
        </p:spPr>
      </p:pic>
      <p:sp>
        <p:nvSpPr>
          <p:cNvPr id="14338" name="Title 1">
            <a:extLst>
              <a:ext uri="{FF2B5EF4-FFF2-40B4-BE49-F238E27FC236}">
                <a16:creationId xmlns:a16="http://schemas.microsoft.com/office/drawing/2014/main" id="{809D067C-BBE9-311E-2C0F-3BB3E5F88D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98000"/>
            <a:ext cx="10515600" cy="1325563"/>
          </a:xfrm>
        </p:spPr>
        <p:txBody>
          <a:bodyPr/>
          <a:lstStyle/>
          <a:p>
            <a:r>
              <a:rPr lang="en-US" altLang="en-US" sz="4000" dirty="0"/>
              <a:t>Classification by High-level Features</a:t>
            </a:r>
          </a:p>
        </p:txBody>
      </p:sp>
      <p:sp>
        <p:nvSpPr>
          <p:cNvPr id="14340" name="TextBox 6">
            <a:extLst>
              <a:ext uri="{FF2B5EF4-FFF2-40B4-BE49-F238E27FC236}">
                <a16:creationId xmlns:a16="http://schemas.microsoft.com/office/drawing/2014/main" id="{46CE528F-12DA-AE72-144F-674F66FCA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703" y="6488112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Beak, Belly, ..</a:t>
            </a:r>
            <a:endParaRPr lang="en-US" altLang="en-US" sz="1800" dirty="0"/>
          </a:p>
        </p:txBody>
      </p:sp>
      <p:sp>
        <p:nvSpPr>
          <p:cNvPr id="14341" name="TextBox 7">
            <a:extLst>
              <a:ext uri="{FF2B5EF4-FFF2-40B4-BE49-F238E27FC236}">
                <a16:creationId xmlns:a16="http://schemas.microsoft.com/office/drawing/2014/main" id="{D26E05E0-BE43-3650-CDBF-001C6E687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0850" y="6472914"/>
            <a:ext cx="2286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Edges, Rounds, .. </a:t>
            </a:r>
            <a:endParaRPr lang="en-US" altLang="en-US" sz="1800" dirty="0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1A34BF3C-0209-C7F2-AA9C-EFAF6BDB0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1887" y="6488668"/>
            <a:ext cx="37671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Structures of Bird, Cat, Dog, ...</a:t>
            </a:r>
            <a:endParaRPr lang="en-US" alt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F9577-073A-B103-2E3D-015F77DA4FAE}"/>
              </a:ext>
            </a:extLst>
          </p:cNvPr>
          <p:cNvSpPr txBox="1"/>
          <p:nvPr/>
        </p:nvSpPr>
        <p:spPr>
          <a:xfrm>
            <a:off x="838200" y="1126050"/>
            <a:ext cx="108024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C00000"/>
                </a:solidFill>
              </a:rPr>
              <a:t>High-level features </a:t>
            </a:r>
            <a:r>
              <a:rPr lang="en-US" altLang="en-US" sz="2400" dirty="0"/>
              <a:t>can be extracted by applying </a:t>
            </a:r>
            <a:r>
              <a:rPr lang="en-US" altLang="en-US" sz="2400" dirty="0">
                <a:solidFill>
                  <a:srgbClr val="C00000"/>
                </a:solidFill>
              </a:rPr>
              <a:t>multiple convolutional </a:t>
            </a:r>
            <a:r>
              <a:rPr lang="en-US" altLang="en-US" sz="2400" dirty="0"/>
              <a:t>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These high-level features are </a:t>
            </a:r>
            <a:r>
              <a:rPr lang="en-US" altLang="en-US" sz="2400" dirty="0">
                <a:solidFill>
                  <a:srgbClr val="C00000"/>
                </a:solidFill>
              </a:rPr>
              <a:t>combinations</a:t>
            </a:r>
            <a:r>
              <a:rPr lang="en-US" altLang="en-US" sz="2400" dirty="0"/>
              <a:t> of lower-level features and together represent a </a:t>
            </a:r>
            <a:r>
              <a:rPr lang="en-US" altLang="en-US" sz="2400" dirty="0">
                <a:solidFill>
                  <a:srgbClr val="C00000"/>
                </a:solidFill>
              </a:rPr>
              <a:t>class of object</a:t>
            </a:r>
            <a:endParaRPr lang="en-US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A </a:t>
            </a:r>
            <a:r>
              <a:rPr lang="en-US" altLang="en-US" sz="2400" dirty="0">
                <a:solidFill>
                  <a:srgbClr val="C00000"/>
                </a:solidFill>
              </a:rPr>
              <a:t>classifier</a:t>
            </a:r>
            <a:r>
              <a:rPr lang="en-US" altLang="en-US" sz="2400" dirty="0"/>
              <a:t> (e.g., a fully connected neural network) can assign a class (label) to these high-level features</a:t>
            </a:r>
          </a:p>
          <a:p>
            <a:endParaRPr lang="en-US" altLang="en-US" sz="2400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104021F-B3F9-DEC2-99D3-223C58154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5082" y="3559920"/>
            <a:ext cx="22500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Bird, Cat, Dog, ...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03974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613710CE-FF99-3B1C-E866-F1E5D49ACB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Layers of Feature Extraction - Example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A48530F9-065F-637E-0ABD-0787BD5840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Face recognition: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904B19EE-70EF-5544-1F9A-2D0E44657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96087"/>
            <a:ext cx="9726095" cy="2944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7290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8D859E-DA5B-06B7-85E0-D1E9F12E3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052" y="3032021"/>
            <a:ext cx="5957155" cy="2848061"/>
          </a:xfrm>
          <a:prstGeom prst="rect">
            <a:avLst/>
          </a:prstGeom>
        </p:spPr>
      </p:pic>
      <p:sp>
        <p:nvSpPr>
          <p:cNvPr id="44034" name="Title 1">
            <a:extLst>
              <a:ext uri="{FF2B5EF4-FFF2-40B4-BE49-F238E27FC236}">
                <a16:creationId xmlns:a16="http://schemas.microsoft.com/office/drawing/2014/main" id="{F30C97CE-65C2-65EC-FE97-717B91804C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Classification in CNN</a:t>
            </a:r>
            <a:br>
              <a:rPr lang="en-US" altLang="en-US" sz="4000" dirty="0"/>
            </a:br>
            <a:endParaRPr lang="en-US" altLang="en-US" sz="4000" dirty="0"/>
          </a:p>
        </p:txBody>
      </p:sp>
      <p:sp>
        <p:nvSpPr>
          <p:cNvPr id="44035" name="TextBox 6">
            <a:extLst>
              <a:ext uri="{FF2B5EF4-FFF2-40B4-BE49-F238E27FC236}">
                <a16:creationId xmlns:a16="http://schemas.microsoft.com/office/drawing/2014/main" id="{92A8CDE7-8016-C6C2-3D34-BFB2B7764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726" y="6273225"/>
            <a:ext cx="397613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600" dirty="0">
                <a:solidFill>
                  <a:schemeClr val="accent1"/>
                </a:solidFill>
              </a:rPr>
              <a:t>Detect Different Features of the input image </a:t>
            </a:r>
            <a:r>
              <a:rPr lang="en-US" altLang="en-US" sz="1600" dirty="0">
                <a:solidFill>
                  <a:schemeClr val="accent1"/>
                </a:solidFill>
              </a:rPr>
              <a:t>using convolution layers (filters)</a:t>
            </a:r>
          </a:p>
        </p:txBody>
      </p:sp>
      <p:sp>
        <p:nvSpPr>
          <p:cNvPr id="44036" name="TextBox 7">
            <a:extLst>
              <a:ext uri="{FF2B5EF4-FFF2-40B4-BE49-F238E27FC236}">
                <a16:creationId xmlns:a16="http://schemas.microsoft.com/office/drawing/2014/main" id="{E74F3112-D9EE-8A53-DC1D-F7EC1DC86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9214" y="6296172"/>
            <a:ext cx="25082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600" dirty="0">
                <a:solidFill>
                  <a:schemeClr val="accent1"/>
                </a:solidFill>
              </a:rPr>
              <a:t>Classify the image base on the features</a:t>
            </a:r>
            <a:endParaRPr lang="en-US" altLang="en-US" sz="1600" dirty="0">
              <a:solidFill>
                <a:schemeClr val="accent1"/>
              </a:solidFill>
            </a:endParaRPr>
          </a:p>
        </p:txBody>
      </p:sp>
      <p:sp>
        <p:nvSpPr>
          <p:cNvPr id="44037" name="TextBox 9">
            <a:extLst>
              <a:ext uri="{FF2B5EF4-FFF2-40B4-BE49-F238E27FC236}">
                <a16:creationId xmlns:a16="http://schemas.microsoft.com/office/drawing/2014/main" id="{F9FC1204-53F1-C7B2-AA90-5C578B61C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2480" y="2368201"/>
            <a:ext cx="351162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 dirty="0">
                <a:solidFill>
                  <a:srgbClr val="C00000"/>
                </a:solidFill>
              </a:rPr>
              <a:t>Out put from convolutional layers: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 dirty="0">
                <a:solidFill>
                  <a:srgbClr val="C00000"/>
                </a:solidFill>
              </a:rPr>
              <a:t>High signals on Bird structure by combination of Beak, Wing , Belly, ….</a:t>
            </a:r>
          </a:p>
        </p:txBody>
      </p:sp>
      <p:sp>
        <p:nvSpPr>
          <p:cNvPr id="44038" name="TextBox 10">
            <a:extLst>
              <a:ext uri="{FF2B5EF4-FFF2-40B4-BE49-F238E27FC236}">
                <a16:creationId xmlns:a16="http://schemas.microsoft.com/office/drawing/2014/main" id="{6466230B-0E94-2DBA-092B-67FE8B64CC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2660" y="2315133"/>
            <a:ext cx="230949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 dirty="0">
                <a:solidFill>
                  <a:srgbClr val="C00000"/>
                </a:solidFill>
              </a:rPr>
              <a:t>Out put from Fully connected layers: High probability of Bird 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44AE7D-038B-DD55-64F8-7B9DCBBD369D}"/>
              </a:ext>
            </a:extLst>
          </p:cNvPr>
          <p:cNvSpPr txBox="1"/>
          <p:nvPr/>
        </p:nvSpPr>
        <p:spPr>
          <a:xfrm>
            <a:off x="924674" y="1006491"/>
            <a:ext cx="950723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High-level features </a:t>
            </a:r>
            <a:r>
              <a:rPr lang="en-US" sz="2000" dirty="0"/>
              <a:t>can be fed as </a:t>
            </a:r>
            <a:r>
              <a:rPr lang="en-US" sz="2000" dirty="0">
                <a:solidFill>
                  <a:srgbClr val="C00000"/>
                </a:solidFill>
              </a:rPr>
              <a:t>input to a classifier </a:t>
            </a:r>
            <a:r>
              <a:rPr lang="en-US" sz="2000" dirty="0"/>
              <a:t>(e.g., Fully connected Feed Forward NN) to classify objects. </a:t>
            </a:r>
            <a:endParaRPr lang="en-US" sz="2000" b="0" i="0" u="none" strike="noStrike" baseline="0" dirty="0">
              <a:latin typeface="ComputerModernRoman"/>
            </a:endParaRPr>
          </a:p>
          <a:p>
            <a:pPr marL="0" indent="0">
              <a:buNone/>
            </a:pPr>
            <a:r>
              <a:rPr lang="en-US" sz="2000" b="0" i="0" u="none" strike="noStrike" baseline="0" dirty="0">
                <a:latin typeface="ComputerModernRoman"/>
              </a:rPr>
              <a:t>Typically, a CNN model consists of convolution layers, for </a:t>
            </a:r>
            <a:r>
              <a:rPr lang="en-US" sz="2000" b="0" i="0" u="none" strike="noStrike" baseline="0" dirty="0">
                <a:solidFill>
                  <a:srgbClr val="C00000"/>
                </a:solidFill>
                <a:latin typeface="ComputerModernRoman"/>
              </a:rPr>
              <a:t>feature extraction</a:t>
            </a:r>
            <a:r>
              <a:rPr lang="en-US" sz="2000" b="0" i="0" u="none" strike="noStrike" baseline="0" dirty="0">
                <a:latin typeface="ComputerModernRoman"/>
              </a:rPr>
              <a:t>, followed by fully connected layers that perform the </a:t>
            </a:r>
            <a:r>
              <a:rPr lang="en-US" sz="2000" b="0" i="0" u="none" strike="noStrike" baseline="0" dirty="0">
                <a:solidFill>
                  <a:srgbClr val="C00000"/>
                </a:solidFill>
                <a:latin typeface="ComputerModernRoman"/>
              </a:rPr>
              <a:t>classification</a:t>
            </a:r>
            <a:r>
              <a:rPr lang="en-US" sz="2000" b="0" i="0" u="none" strike="noStrike" baseline="0" dirty="0">
                <a:latin typeface="ComputerModernRoman"/>
              </a:rPr>
              <a:t> task.</a:t>
            </a:r>
          </a:p>
          <a:p>
            <a:pPr marL="0" indent="0">
              <a:buNone/>
            </a:pPr>
            <a:endParaRPr lang="en-US" sz="2000" b="0" i="0" dirty="0">
              <a:solidFill>
                <a:srgbClr val="222222"/>
              </a:solidFill>
              <a:effectLst/>
              <a:latin typeface="Calibri (Body)"/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8DD7B66-C884-EE61-BA83-815EE21ED12E}"/>
              </a:ext>
            </a:extLst>
          </p:cNvPr>
          <p:cNvSpPr/>
          <p:nvPr/>
        </p:nvSpPr>
        <p:spPr>
          <a:xfrm rot="16200000">
            <a:off x="5332075" y="4890639"/>
            <a:ext cx="482885" cy="264045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EDC88-D43C-0564-4C05-1DDC3DA9BF96}"/>
              </a:ext>
            </a:extLst>
          </p:cNvPr>
          <p:cNvSpPr txBox="1"/>
          <p:nvPr/>
        </p:nvSpPr>
        <p:spPr>
          <a:xfrm>
            <a:off x="4457950" y="6443674"/>
            <a:ext cx="189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0C731-8C5A-DFFE-90F5-C2EB8F7E9A14}"/>
              </a:ext>
            </a:extLst>
          </p:cNvPr>
          <p:cNvSpPr txBox="1"/>
          <p:nvPr/>
        </p:nvSpPr>
        <p:spPr>
          <a:xfrm>
            <a:off x="7693488" y="6452311"/>
            <a:ext cx="189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9F5343E9-3567-9BA3-889A-4E360E2513C2}"/>
              </a:ext>
            </a:extLst>
          </p:cNvPr>
          <p:cNvSpPr/>
          <p:nvPr/>
        </p:nvSpPr>
        <p:spPr>
          <a:xfrm rot="16200000">
            <a:off x="8355567" y="5260333"/>
            <a:ext cx="482885" cy="18683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10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>
            <a:extLst>
              <a:ext uri="{FF2B5EF4-FFF2-40B4-BE49-F238E27FC236}">
                <a16:creationId xmlns:a16="http://schemas.microsoft.com/office/drawing/2014/main" id="{B1B3B179-1E52-39FC-40F4-1916E3ACE8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6449" y="336104"/>
            <a:ext cx="7886700" cy="1325563"/>
          </a:xfrm>
        </p:spPr>
        <p:txBody>
          <a:bodyPr/>
          <a:lstStyle/>
          <a:p>
            <a:r>
              <a:rPr lang="en-US" altLang="zh-TW" sz="4000" dirty="0"/>
              <a:t>Pooling</a:t>
            </a:r>
            <a:endParaRPr lang="zh-TW" altLang="en-US" sz="4000" dirty="0"/>
          </a:p>
        </p:txBody>
      </p:sp>
      <p:sp>
        <p:nvSpPr>
          <p:cNvPr id="34819" name="內容版面配置區 2">
            <a:extLst>
              <a:ext uri="{FF2B5EF4-FFF2-40B4-BE49-F238E27FC236}">
                <a16:creationId xmlns:a16="http://schemas.microsoft.com/office/drawing/2014/main" id="{5DD31B8D-CC69-A4EC-D3B2-E9BD045FA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6449" y="1641475"/>
            <a:ext cx="11096089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Pooling is </a:t>
            </a:r>
            <a:r>
              <a:rPr lang="en-US" altLang="zh-TW" dirty="0">
                <a:solidFill>
                  <a:srgbClr val="C00000"/>
                </a:solidFill>
              </a:rPr>
              <a:t>down sampling  </a:t>
            </a:r>
            <a:r>
              <a:rPr lang="en-US" altLang="zh-TW" dirty="0"/>
              <a:t>pixels which doesn't change the object</a:t>
            </a:r>
          </a:p>
          <a:p>
            <a:r>
              <a:rPr lang="en-US" dirty="0"/>
              <a:t>Pooling layers are used to </a:t>
            </a:r>
            <a:r>
              <a:rPr lang="en-US" dirty="0">
                <a:solidFill>
                  <a:srgbClr val="C00000"/>
                </a:solidFill>
              </a:rPr>
              <a:t>reduce the dimensions </a:t>
            </a:r>
            <a:r>
              <a:rPr lang="en-US" dirty="0"/>
              <a:t>of the feature maps. Thus, it reduces the number of </a:t>
            </a:r>
            <a:r>
              <a:rPr lang="en-US" dirty="0">
                <a:solidFill>
                  <a:srgbClr val="C00000"/>
                </a:solidFill>
              </a:rPr>
              <a:t>parameters</a:t>
            </a:r>
            <a:r>
              <a:rPr lang="en-US" dirty="0"/>
              <a:t> and the cost of computation in the network.</a:t>
            </a:r>
          </a:p>
          <a:p>
            <a:r>
              <a:rPr lang="en-US" dirty="0"/>
              <a:t>Pooling</a:t>
            </a:r>
            <a:r>
              <a:rPr lang="en-US" altLang="en-US" dirty="0"/>
              <a:t> also avoid </a:t>
            </a:r>
            <a:r>
              <a:rPr lang="en-US" altLang="en-US" dirty="0">
                <a:solidFill>
                  <a:srgbClr val="C00000"/>
                </a:solidFill>
              </a:rPr>
              <a:t>overfitting</a:t>
            </a:r>
            <a:r>
              <a:rPr lang="en-US" altLang="en-US" dirty="0"/>
              <a:t> to noisy data by summarizing inputs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F0065975-7569-69EB-C9AC-58FADA615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626" y="4232274"/>
            <a:ext cx="3335338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E2D6C7FE-D459-C589-BA65-00B7147BC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189" y="4741863"/>
            <a:ext cx="175736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右箭號 3">
            <a:extLst>
              <a:ext uri="{FF2B5EF4-FFF2-40B4-BE49-F238E27FC236}">
                <a16:creationId xmlns:a16="http://schemas.microsoft.com/office/drawing/2014/main" id="{1B7CD685-EAE4-6457-6EF7-C46EB2740950}"/>
              </a:ext>
            </a:extLst>
          </p:cNvPr>
          <p:cNvSpPr/>
          <p:nvPr/>
        </p:nvSpPr>
        <p:spPr>
          <a:xfrm>
            <a:off x="7743326" y="4935538"/>
            <a:ext cx="1860550" cy="8032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9" name="文字方塊 5">
            <a:extLst>
              <a:ext uri="{FF2B5EF4-FFF2-40B4-BE49-F238E27FC236}">
                <a16:creationId xmlns:a16="http://schemas.microsoft.com/office/drawing/2014/main" id="{5D38460D-0F1A-6FCB-DA48-4C9DA8F10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6964" y="5732462"/>
            <a:ext cx="20764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Down Sampling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文字方塊 6">
            <a:extLst>
              <a:ext uri="{FF2B5EF4-FFF2-40B4-BE49-F238E27FC236}">
                <a16:creationId xmlns:a16="http://schemas.microsoft.com/office/drawing/2014/main" id="{931FEBE3-F30F-EBC1-E8D3-535F31895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457" y="5550346"/>
            <a:ext cx="242982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None/>
            </a:pPr>
            <a:r>
              <a:rPr lang="en-US" altLang="zh-TW" sz="2800" dirty="0"/>
              <a:t>Larger bird image</a:t>
            </a:r>
            <a:endParaRPr lang="zh-TW" altLang="en-US" sz="2800" dirty="0"/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TW" altLang="en-US" sz="2800" dirty="0"/>
          </a:p>
        </p:txBody>
      </p:sp>
      <p:sp>
        <p:nvSpPr>
          <p:cNvPr id="11" name="文字方塊 8">
            <a:extLst>
              <a:ext uri="{FF2B5EF4-FFF2-40B4-BE49-F238E27FC236}">
                <a16:creationId xmlns:a16="http://schemas.microsoft.com/office/drawing/2014/main" id="{BFCB3E74-C758-5E72-26D8-C303C65B6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3876" y="5998700"/>
            <a:ext cx="2588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Smaller bird image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269E5EF-3812-C8A0-489B-E5070644AC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Pooling</a:t>
            </a:r>
          </a:p>
        </p:txBody>
      </p:sp>
      <p:pic>
        <p:nvPicPr>
          <p:cNvPr id="30723" name="Content Placeholder 4" descr="A diagram of a pool&#10;&#10;Description automatically generated">
            <a:extLst>
              <a:ext uri="{FF2B5EF4-FFF2-40B4-BE49-F238E27FC236}">
                <a16:creationId xmlns:a16="http://schemas.microsoft.com/office/drawing/2014/main" id="{C40CB14B-7EF3-DE0D-0C6D-AF4DD8A3FA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81687" y="2543639"/>
            <a:ext cx="5978097" cy="423572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81FFFB-A347-C79C-E808-9355FC5D500B}"/>
              </a:ext>
            </a:extLst>
          </p:cNvPr>
          <p:cNvSpPr txBox="1"/>
          <p:nvPr/>
        </p:nvSpPr>
        <p:spPr>
          <a:xfrm>
            <a:off x="1017142" y="1417639"/>
            <a:ext cx="1026388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pooling operation </a:t>
            </a:r>
            <a:r>
              <a:rPr lang="en-US" sz="2400" dirty="0">
                <a:solidFill>
                  <a:srgbClr val="C00000"/>
                </a:solidFill>
              </a:rPr>
              <a:t>summarizing</a:t>
            </a:r>
            <a:r>
              <a:rPr lang="en-US" sz="2400" dirty="0"/>
              <a:t> the features lying within the </a:t>
            </a:r>
            <a:r>
              <a:rPr lang="en-US" sz="2400" dirty="0">
                <a:solidFill>
                  <a:srgbClr val="C00000"/>
                </a:solidFill>
              </a:rPr>
              <a:t>region</a:t>
            </a:r>
            <a:r>
              <a:rPr lang="en-US" sz="2400" dirty="0"/>
              <a:t> covered by the filter. </a:t>
            </a:r>
          </a:p>
          <a:p>
            <a:r>
              <a:rPr lang="en-US" altLang="en-US" sz="2400" dirty="0">
                <a:solidFill>
                  <a:srgbClr val="C00000"/>
                </a:solidFill>
              </a:rPr>
              <a:t>Max pooling </a:t>
            </a:r>
            <a:r>
              <a:rPr lang="en-US" altLang="en-US" sz="2400" dirty="0"/>
              <a:t>calculates the </a:t>
            </a:r>
            <a:r>
              <a:rPr lang="en-US" altLang="en-US" sz="2400" dirty="0">
                <a:solidFill>
                  <a:srgbClr val="C00000"/>
                </a:solidFill>
              </a:rPr>
              <a:t>maximum output </a:t>
            </a:r>
            <a:r>
              <a:rPr lang="en-US" altLang="en-US" sz="2400" dirty="0"/>
              <a:t>and </a:t>
            </a:r>
            <a:r>
              <a:rPr lang="en-US" altLang="en-US" sz="2400" dirty="0">
                <a:solidFill>
                  <a:srgbClr val="C00000"/>
                </a:solidFill>
              </a:rPr>
              <a:t>average pooling </a:t>
            </a:r>
            <a:r>
              <a:rPr lang="en-US" altLang="en-US" sz="2400" dirty="0"/>
              <a:t>calculates </a:t>
            </a:r>
            <a:r>
              <a:rPr lang="en-US" altLang="en-US" sz="2400" dirty="0">
                <a:solidFill>
                  <a:srgbClr val="C00000"/>
                </a:solidFill>
              </a:rPr>
              <a:t>average output </a:t>
            </a:r>
            <a:r>
              <a:rPr lang="en-US" altLang="en-US" sz="2400" dirty="0"/>
              <a:t>within a defined neighborhood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2A8BA5-1610-1140-4B46-EAA6B497A2EA}"/>
              </a:ext>
            </a:extLst>
          </p:cNvPr>
          <p:cNvSpPr txBox="1"/>
          <p:nvPr/>
        </p:nvSpPr>
        <p:spPr>
          <a:xfrm>
            <a:off x="274833" y="6031479"/>
            <a:ext cx="7687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Most popular type is </a:t>
            </a:r>
            <a:r>
              <a:rPr lang="en-US" i="1" dirty="0"/>
              <a:t>max</a:t>
            </a:r>
            <a:r>
              <a:rPr lang="en-US" dirty="0"/>
              <a:t> pooling since it better </a:t>
            </a:r>
            <a:r>
              <a:rPr lang="en-US" dirty="0">
                <a:solidFill>
                  <a:srgbClr val="C00000"/>
                </a:solidFill>
              </a:rPr>
              <a:t>preserves detection of a pattern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Usually a 2 x 2 filter with a stride of 2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16FEEB94-D7F9-2894-78DC-76024C9557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2824" y="-140134"/>
            <a:ext cx="10515600" cy="1325563"/>
          </a:xfrm>
        </p:spPr>
        <p:txBody>
          <a:bodyPr/>
          <a:lstStyle/>
          <a:p>
            <a:r>
              <a:rPr lang="en-US" altLang="en-US" sz="4000" dirty="0"/>
              <a:t>Translation Invariance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0F554446-F7F9-56BE-6630-756DF7A332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83002" y="1167623"/>
            <a:ext cx="11213387" cy="4351338"/>
          </a:xfrm>
        </p:spPr>
        <p:txBody>
          <a:bodyPr/>
          <a:lstStyle/>
          <a:p>
            <a:r>
              <a:rPr lang="en-US" altLang="en-US" sz="2400" dirty="0"/>
              <a:t>Pooling adds </a:t>
            </a:r>
            <a:r>
              <a:rPr lang="en-US" altLang="en-US" sz="2400" dirty="0">
                <a:solidFill>
                  <a:srgbClr val="C00000"/>
                </a:solidFill>
              </a:rPr>
              <a:t>some</a:t>
            </a:r>
            <a:r>
              <a:rPr lang="en-US" altLang="en-US" sz="2400" dirty="0"/>
              <a:t> translation invariance.  </a:t>
            </a:r>
          </a:p>
          <a:p>
            <a:r>
              <a:rPr lang="en-US" altLang="en-US" sz="2400" dirty="0"/>
              <a:t>Translation invariance refers to a situation where a </a:t>
            </a:r>
            <a:r>
              <a:rPr lang="en-US" altLang="en-US" sz="2400" dirty="0">
                <a:solidFill>
                  <a:srgbClr val="C00000"/>
                </a:solidFill>
              </a:rPr>
              <a:t>change in position </a:t>
            </a:r>
            <a:r>
              <a:rPr lang="en-US" altLang="en-US" sz="2400" dirty="0"/>
              <a:t>of an object does </a:t>
            </a:r>
            <a:r>
              <a:rPr lang="en-US" altLang="en-US" sz="2400" dirty="0">
                <a:solidFill>
                  <a:srgbClr val="C00000"/>
                </a:solidFill>
              </a:rPr>
              <a:t>not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C00000"/>
                </a:solidFill>
              </a:rPr>
              <a:t>significantly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C00000"/>
                </a:solidFill>
              </a:rPr>
              <a:t>affect</a:t>
            </a:r>
            <a:r>
              <a:rPr lang="en-US" altLang="en-US" sz="2400" dirty="0"/>
              <a:t> the nature of the output. This makes the model more robust to variations in the position of the features in the input image</a:t>
            </a:r>
          </a:p>
          <a:p>
            <a:r>
              <a:rPr lang="en-US" altLang="en-US" sz="2000" dirty="0"/>
              <a:t>E.g., A beak is still a beak regardless of whether it appears in the top half or the bottom half of the image</a:t>
            </a:r>
          </a:p>
        </p:txBody>
      </p:sp>
      <p:pic>
        <p:nvPicPr>
          <p:cNvPr id="31748" name="Picture 6">
            <a:extLst>
              <a:ext uri="{FF2B5EF4-FFF2-40B4-BE49-F238E27FC236}">
                <a16:creationId xmlns:a16="http://schemas.microsoft.com/office/drawing/2014/main" id="{55829E9E-AD2D-54F3-5465-7DC6EE23D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274" y="3124200"/>
            <a:ext cx="6661150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8">
            <a:extLst>
              <a:ext uri="{FF2B5EF4-FFF2-40B4-BE49-F238E27FC236}">
                <a16:creationId xmlns:a16="http://schemas.microsoft.com/office/drawing/2014/main" id="{CFA85306-4147-1D5E-581E-FE29A8C90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674" y="4905375"/>
            <a:ext cx="6223000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4" descr="http://all4desktop.com/data_images/original/4244361-bird.jpg">
            <a:extLst>
              <a:ext uri="{FF2B5EF4-FFF2-40B4-BE49-F238E27FC236}">
                <a16:creationId xmlns:a16="http://schemas.microsoft.com/office/drawing/2014/main" id="{4865653B-4CAE-A599-3AD8-2F5F58A82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02" y="5045164"/>
            <a:ext cx="2486025" cy="17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https://upload.wikimedia.org/wikipedia/commons/5/5e/Silverbird_in_Murchison_Falls_National_Park,_Uganda.JPG">
            <a:extLst>
              <a:ext uri="{FF2B5EF4-FFF2-40B4-BE49-F238E27FC236}">
                <a16:creationId xmlns:a16="http://schemas.microsoft.com/office/drawing/2014/main" id="{BA50FEAC-D814-E468-570B-5C6049E7F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25" y="3343292"/>
            <a:ext cx="24860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11">
            <a:extLst>
              <a:ext uri="{FF2B5EF4-FFF2-40B4-BE49-F238E27FC236}">
                <a16:creationId xmlns:a16="http://schemas.microsoft.com/office/drawing/2014/main" id="{9CBEB027-7347-466F-1844-3BCAF74AD009}"/>
              </a:ext>
            </a:extLst>
          </p:cNvPr>
          <p:cNvSpPr/>
          <p:nvPr/>
        </p:nvSpPr>
        <p:spPr>
          <a:xfrm>
            <a:off x="1400511" y="3394093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5" name="矩形 12">
            <a:extLst>
              <a:ext uri="{FF2B5EF4-FFF2-40B4-BE49-F238E27FC236}">
                <a16:creationId xmlns:a16="http://schemas.microsoft.com/office/drawing/2014/main" id="{C07B0043-DF9F-F3CC-4BC2-8909ADC54695}"/>
              </a:ext>
            </a:extLst>
          </p:cNvPr>
          <p:cNvSpPr/>
          <p:nvPr/>
        </p:nvSpPr>
        <p:spPr>
          <a:xfrm>
            <a:off x="1867238" y="5562690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EACC6-B655-0BB1-14ED-2481C20238D6}"/>
              </a:ext>
            </a:extLst>
          </p:cNvPr>
          <p:cNvSpPr txBox="1"/>
          <p:nvPr/>
        </p:nvSpPr>
        <p:spPr>
          <a:xfrm>
            <a:off x="9176451" y="6510893"/>
            <a:ext cx="1906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C00000"/>
                </a:solidFill>
              </a:rPr>
              <a:t>2x2 Max Pooling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3E759C77-18A9-D931-C0C7-96030FCA59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Translation Invariance - Drawback</a:t>
            </a:r>
            <a:endParaRPr lang="en-US" altLang="en-US" dirty="0"/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64CD5412-DF7E-565E-A974-B7A6E723FF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The major issue with max pooling is that sometimes the network fails to learn the </a:t>
            </a:r>
            <a:r>
              <a:rPr lang="en-US" altLang="en-US" sz="2400" dirty="0">
                <a:solidFill>
                  <a:srgbClr val="C00000"/>
                </a:solidFill>
              </a:rPr>
              <a:t>spatial relation </a:t>
            </a:r>
            <a:r>
              <a:rPr lang="en-US" altLang="en-US" sz="2400" dirty="0"/>
              <a:t>between different features, and thus will give a </a:t>
            </a:r>
            <a:r>
              <a:rPr lang="en-US" altLang="en-US" sz="2400" dirty="0">
                <a:solidFill>
                  <a:srgbClr val="FF0000"/>
                </a:solidFill>
              </a:rPr>
              <a:t>false positive </a:t>
            </a:r>
            <a:r>
              <a:rPr lang="en-US" altLang="en-US" sz="2400" dirty="0"/>
              <a:t>if all features are present in the wrong position with respect to one another.</a:t>
            </a: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E7BDE7AB-2236-8CAA-85E9-8A5021D8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3614739"/>
            <a:ext cx="4857750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4621B9-3AA2-52BD-D674-C90D7737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558" y="3550449"/>
            <a:ext cx="8170898" cy="33075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7833CD-FCB6-3EE9-EFEB-E318A6021DF1}"/>
              </a:ext>
            </a:extLst>
          </p:cNvPr>
          <p:cNvSpPr txBox="1"/>
          <p:nvPr/>
        </p:nvSpPr>
        <p:spPr>
          <a:xfrm>
            <a:off x="1298824" y="263288"/>
            <a:ext cx="86260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latin typeface="+mj-lt"/>
                <a:ea typeface="+mj-ea"/>
                <a:cs typeface="+mj-cs"/>
              </a:rPr>
              <a:t>Typical CNN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5D56D-A8C7-1F96-9B22-F62EA0FFC3E8}"/>
              </a:ext>
            </a:extLst>
          </p:cNvPr>
          <p:cNvSpPr txBox="1"/>
          <p:nvPr/>
        </p:nvSpPr>
        <p:spPr>
          <a:xfrm>
            <a:off x="1385727" y="1006503"/>
            <a:ext cx="98747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dirty="0"/>
              <a:t>First Stage</a:t>
            </a:r>
            <a:r>
              <a:rPr lang="en-US" altLang="zh-TW" sz="2000" dirty="0"/>
              <a:t>: </a:t>
            </a:r>
            <a:r>
              <a:rPr lang="en-US" altLang="zh-TW" sz="2000" dirty="0">
                <a:solidFill>
                  <a:srgbClr val="C00000"/>
                </a:solidFill>
              </a:rPr>
              <a:t>Pooling</a:t>
            </a:r>
            <a:r>
              <a:rPr lang="en-US" altLang="zh-TW" sz="2000" dirty="0"/>
              <a:t> and </a:t>
            </a:r>
            <a:r>
              <a:rPr lang="en-US" altLang="zh-TW" sz="2000" dirty="0">
                <a:solidFill>
                  <a:srgbClr val="C00000"/>
                </a:solidFill>
              </a:rPr>
              <a:t>convolutions</a:t>
            </a:r>
            <a:r>
              <a:rPr lang="en-US" altLang="zh-TW" sz="2000" dirty="0"/>
              <a:t> can </a:t>
            </a:r>
            <a:r>
              <a:rPr lang="en-US" altLang="zh-TW" sz="2000" dirty="0">
                <a:solidFill>
                  <a:srgbClr val="C00000"/>
                </a:solidFill>
              </a:rPr>
              <a:t>repeat</a:t>
            </a:r>
            <a:r>
              <a:rPr lang="en-US" altLang="zh-TW" sz="2000" dirty="0"/>
              <a:t> inside CNNs:</a:t>
            </a:r>
          </a:p>
          <a:p>
            <a:pPr marL="342900" indent="284163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zh-TW" sz="2000" dirty="0"/>
              <a:t>Various </a:t>
            </a:r>
            <a:r>
              <a:rPr lang="en-US" altLang="zh-TW" sz="2000" dirty="0">
                <a:solidFill>
                  <a:srgbClr val="C00000"/>
                </a:solidFill>
              </a:rPr>
              <a:t>filters</a:t>
            </a:r>
            <a:r>
              <a:rPr lang="en-US" altLang="zh-TW" sz="2000" dirty="0"/>
              <a:t> (convolutions) </a:t>
            </a:r>
            <a:r>
              <a:rPr lang="en-US" altLang="zh-TW" sz="2000" dirty="0">
                <a:solidFill>
                  <a:srgbClr val="C00000"/>
                </a:solidFill>
              </a:rPr>
              <a:t>detect</a:t>
            </a:r>
            <a:r>
              <a:rPr lang="en-US" altLang="zh-TW" sz="2000" dirty="0"/>
              <a:t> Various features (in different levels)</a:t>
            </a:r>
          </a:p>
          <a:p>
            <a:pPr marL="342900" indent="284163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C00000"/>
                </a:solidFill>
              </a:rPr>
              <a:t>Activation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rgbClr val="C00000"/>
                </a:solidFill>
              </a:rPr>
              <a:t>function</a:t>
            </a:r>
            <a:r>
              <a:rPr lang="en-US" altLang="zh-TW" sz="2000" dirty="0"/>
              <a:t> (mostly </a:t>
            </a:r>
            <a:r>
              <a:rPr lang="en-US" altLang="zh-TW" sz="2000" dirty="0" err="1"/>
              <a:t>ReLU</a:t>
            </a:r>
            <a:r>
              <a:rPr lang="en-US" altLang="zh-TW" sz="2000" dirty="0"/>
              <a:t>) is used to deactivate non-pattern nodes (negative values) also to provide non-linearity </a:t>
            </a:r>
          </a:p>
          <a:p>
            <a:pPr marL="342900" indent="284163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Calibri (Body)"/>
              </a:rPr>
              <a:t>Pooling applies to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Calibri (Body)"/>
              </a:rPr>
              <a:t>reduce dimensions 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alibri (Body)"/>
              </a:rPr>
              <a:t>and add some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Calibri (Body)"/>
              </a:rPr>
              <a:t>translation invariance</a:t>
            </a:r>
          </a:p>
          <a:p>
            <a:pPr marL="342900" indent="284163" eaLnBrk="1" hangingPunct="1">
              <a:spcBef>
                <a:spcPct val="0"/>
              </a:spcBef>
              <a:buClrTx/>
            </a:pPr>
            <a:endParaRPr lang="en-US" sz="2000" b="0" i="0" dirty="0">
              <a:solidFill>
                <a:srgbClr val="222222"/>
              </a:solidFill>
              <a:effectLst/>
              <a:latin typeface="Calibri (Body)"/>
            </a:endParaRPr>
          </a:p>
          <a:p>
            <a:pPr marL="342900" indent="-342900" eaLnBrk="1" hangingPunct="1">
              <a:spcBef>
                <a:spcPct val="0"/>
              </a:spcBef>
              <a:buClrTx/>
            </a:pPr>
            <a:r>
              <a:rPr lang="en-US" sz="2000" b="1" dirty="0">
                <a:solidFill>
                  <a:srgbClr val="222222"/>
                </a:solidFill>
                <a:latin typeface="Calibri (Body)"/>
              </a:rPr>
              <a:t>Second Stage</a:t>
            </a:r>
            <a:r>
              <a:rPr lang="en-US" sz="2000" dirty="0">
                <a:solidFill>
                  <a:srgbClr val="222222"/>
                </a:solidFill>
                <a:latin typeface="Calibri (Body)"/>
              </a:rPr>
              <a:t>: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alibri (Body)"/>
              </a:rPr>
              <a:t>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Calibri (Body)"/>
              </a:rPr>
              <a:t>Classification</a:t>
            </a:r>
          </a:p>
          <a:p>
            <a:pPr marL="342900" indent="284163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Calibri (Body)"/>
              </a:rPr>
              <a:t>Outputs of last convolutional layer is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Calibri (Body)"/>
              </a:rPr>
              <a:t>flattened</a:t>
            </a:r>
            <a:endParaRPr lang="en-US" sz="2000" dirty="0">
              <a:solidFill>
                <a:srgbClr val="C00000"/>
              </a:solidFill>
              <a:latin typeface="Calibri (Body)"/>
            </a:endParaRPr>
          </a:p>
          <a:p>
            <a:pPr marL="342900" indent="284163" eaLnBrk="1" hangingPunct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C00000"/>
                </a:solidFill>
                <a:effectLst/>
                <a:latin typeface="Calibri (Body)"/>
              </a:rPr>
              <a:t>F</a:t>
            </a:r>
            <a:r>
              <a:rPr lang="en-US" sz="2000" dirty="0">
                <a:solidFill>
                  <a:srgbClr val="C00000"/>
                </a:solidFill>
                <a:latin typeface="Calibri (Body)"/>
              </a:rPr>
              <a:t>ully connected </a:t>
            </a:r>
            <a:r>
              <a:rPr lang="en-US" sz="2000" dirty="0">
                <a:solidFill>
                  <a:srgbClr val="222222"/>
                </a:solidFill>
                <a:latin typeface="Calibri (Body)"/>
              </a:rPr>
              <a:t>layers handles </a:t>
            </a:r>
            <a:r>
              <a:rPr lang="en-US" sz="2000" dirty="0">
                <a:latin typeface="Calibri (Body)"/>
              </a:rPr>
              <a:t>classification</a:t>
            </a:r>
            <a:r>
              <a:rPr lang="en-US" sz="2000" dirty="0">
                <a:solidFill>
                  <a:srgbClr val="222222"/>
                </a:solidFill>
                <a:latin typeface="Calibri (Body)"/>
              </a:rPr>
              <a:t> process</a:t>
            </a:r>
          </a:p>
          <a:p>
            <a:pPr eaLnBrk="1" hangingPunct="1">
              <a:spcBef>
                <a:spcPct val="0"/>
              </a:spcBef>
              <a:buClrTx/>
            </a:pPr>
            <a:endParaRPr lang="en-US" sz="2000" b="0" i="0" dirty="0">
              <a:solidFill>
                <a:srgbClr val="222222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376519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Shape 697">
            <a:extLst>
              <a:ext uri="{FF2B5EF4-FFF2-40B4-BE49-F238E27FC236}">
                <a16:creationId xmlns:a16="http://schemas.microsoft.com/office/drawing/2014/main" id="{8E88B11B-A47E-6B14-D09C-FD288C0ACDA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8801"/>
            <a:ext cx="9144000" cy="437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Shape 699" descr="mazda3.JPG">
            <a:extLst>
              <a:ext uri="{FF2B5EF4-FFF2-40B4-BE49-F238E27FC236}">
                <a16:creationId xmlns:a16="http://schemas.microsoft.com/office/drawing/2014/main" id="{E365A111-15E7-0FF4-3565-75C76EB36E9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r="4065"/>
          <a:stretch>
            <a:fillRect/>
          </a:stretch>
        </p:blipFill>
        <p:spPr bwMode="auto">
          <a:xfrm>
            <a:off x="1566864" y="2944814"/>
            <a:ext cx="2192337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91D291-8169-BB19-BE2B-C06C839A71AC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4000" dirty="0">
                <a:solidFill>
                  <a:schemeClr val="tx1"/>
                </a:solidFill>
                <a:ea typeface="+mj-ea"/>
              </a:rPr>
              <a:t>Typical CNN Architecture - Example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D56D-BC61-CEDF-4869-663C6CC3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Feedforward Neural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94335-B57F-7F44-8576-6529749B56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566408"/>
            <a:ext cx="11171935" cy="422479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The </a:t>
            </a:r>
            <a:r>
              <a:rPr lang="en-US" sz="2600" dirty="0">
                <a:solidFill>
                  <a:srgbClr val="C00000"/>
                </a:solidFill>
              </a:rPr>
              <a:t>input</a:t>
            </a:r>
            <a:r>
              <a:rPr lang="en-US" sz="2600" dirty="0"/>
              <a:t> layer is fed the raw input and </a:t>
            </a:r>
            <a:r>
              <a:rPr lang="en-US" sz="2600" dirty="0">
                <a:solidFill>
                  <a:srgbClr val="C00000"/>
                </a:solidFill>
              </a:rPr>
              <a:t>passes</a:t>
            </a:r>
            <a:r>
              <a:rPr lang="en-US" sz="2600" dirty="0"/>
              <a:t> this information on to the next layer in the artificial neural network (typically a hidden layer).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The neurons in the </a:t>
            </a:r>
            <a:r>
              <a:rPr lang="en-US" sz="2600" dirty="0">
                <a:solidFill>
                  <a:srgbClr val="C00000"/>
                </a:solidFill>
              </a:rPr>
              <a:t>hidden</a:t>
            </a:r>
            <a:r>
              <a:rPr lang="en-US" sz="2600" dirty="0"/>
              <a:t> layer </a:t>
            </a:r>
            <a:r>
              <a:rPr lang="en-US" sz="2600" dirty="0">
                <a:solidFill>
                  <a:srgbClr val="C00000"/>
                </a:solidFill>
              </a:rPr>
              <a:t>process</a:t>
            </a:r>
            <a:r>
              <a:rPr lang="en-US" sz="2600" dirty="0"/>
              <a:t> the information, then pass the results on to the next layer (another hidden or output layer) of artificial neurons.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The </a:t>
            </a:r>
            <a:r>
              <a:rPr lang="en-US" sz="2600" dirty="0">
                <a:solidFill>
                  <a:srgbClr val="C00000"/>
                </a:solidFill>
              </a:rPr>
              <a:t>output</a:t>
            </a:r>
            <a:r>
              <a:rPr lang="en-US" sz="2600" dirty="0"/>
              <a:t> layer creates </a:t>
            </a:r>
            <a:r>
              <a:rPr lang="en-US" sz="2600" dirty="0">
                <a:solidFill>
                  <a:srgbClr val="C00000"/>
                </a:solidFill>
              </a:rPr>
              <a:t>results</a:t>
            </a:r>
            <a:r>
              <a:rPr lang="en-US" sz="2600" dirty="0"/>
              <a:t> for </a:t>
            </a:r>
            <a:r>
              <a:rPr lang="en-US" sz="2600" dirty="0">
                <a:solidFill>
                  <a:srgbClr val="FF0000"/>
                </a:solidFill>
              </a:rPr>
              <a:t>regression</a:t>
            </a:r>
            <a:r>
              <a:rPr lang="en-US" sz="2600" dirty="0"/>
              <a:t> (</a:t>
            </a:r>
            <a:r>
              <a:rPr lang="en-US" altLang="en-US" sz="2600" dirty="0"/>
              <a:t>continuous</a:t>
            </a:r>
            <a:r>
              <a:rPr lang="en-US" sz="2600" dirty="0"/>
              <a:t> values) and </a:t>
            </a:r>
            <a:r>
              <a:rPr lang="en-US" sz="2600" dirty="0">
                <a:solidFill>
                  <a:srgbClr val="FF0000"/>
                </a:solidFill>
              </a:rPr>
              <a:t>classification</a:t>
            </a:r>
            <a:r>
              <a:rPr lang="en-US" sz="2600" dirty="0"/>
              <a:t> (classes).</a:t>
            </a:r>
          </a:p>
        </p:txBody>
      </p:sp>
      <p:pic>
        <p:nvPicPr>
          <p:cNvPr id="5" name="Content Placeholder 6" descr="A diagram of a network&#10;&#10;Description automatically generated">
            <a:extLst>
              <a:ext uri="{FF2B5EF4-FFF2-40B4-BE49-F238E27FC236}">
                <a16:creationId xmlns:a16="http://schemas.microsoft.com/office/drawing/2014/main" id="{DFA7168C-2484-2FDB-F02B-F4901DE5E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4769" y="3834682"/>
            <a:ext cx="5295471" cy="3023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6DC38B-9FC3-C46C-9885-36617DA1AB7B}"/>
              </a:ext>
            </a:extLst>
          </p:cNvPr>
          <p:cNvSpPr txBox="1"/>
          <p:nvPr/>
        </p:nvSpPr>
        <p:spPr>
          <a:xfrm>
            <a:off x="1196085" y="4633060"/>
            <a:ext cx="51293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/>
              <a:t>A neural network with </a:t>
            </a:r>
            <a:r>
              <a:rPr lang="en-US" altLang="en-US" sz="2000" dirty="0">
                <a:solidFill>
                  <a:srgbClr val="C00000"/>
                </a:solidFill>
              </a:rPr>
              <a:t>one hidden layer </a:t>
            </a:r>
            <a:r>
              <a:rPr lang="en-US" altLang="en-US" sz="2000" dirty="0"/>
              <a:t>(with infinite number of neurons) can approximate </a:t>
            </a:r>
            <a:r>
              <a:rPr lang="en-US" altLang="en-US" sz="2000" dirty="0">
                <a:solidFill>
                  <a:srgbClr val="C00000"/>
                </a:solidFill>
              </a:rPr>
              <a:t>any continuous function</a:t>
            </a:r>
            <a:r>
              <a:rPr lang="en-US" altLang="en-US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98552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CD01F904-EB66-D04B-08C4-A40FC5757B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altLang="en-US" sz="4000" dirty="0"/>
              <a:t>Parameters in CNN</a:t>
            </a:r>
          </a:p>
        </p:txBody>
      </p:sp>
      <p:pic>
        <p:nvPicPr>
          <p:cNvPr id="51203" name="Content Placeholder 4">
            <a:extLst>
              <a:ext uri="{FF2B5EF4-FFF2-40B4-BE49-F238E27FC236}">
                <a16:creationId xmlns:a16="http://schemas.microsoft.com/office/drawing/2014/main" id="{7F930E06-75FF-6FB0-8FA9-614E40D634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835151"/>
            <a:ext cx="8229600" cy="4060825"/>
          </a:xfrm>
        </p:spPr>
      </p:pic>
      <p:sp>
        <p:nvSpPr>
          <p:cNvPr id="6" name="文字方塊 59">
            <a:extLst>
              <a:ext uri="{FF2B5EF4-FFF2-40B4-BE49-F238E27FC236}">
                <a16:creationId xmlns:a16="http://schemas.microsoft.com/office/drawing/2014/main" id="{F82318E2-993E-9B5A-E3A2-C8113D588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1" y="6142039"/>
            <a:ext cx="26463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00B0F0"/>
                </a:solidFill>
              </a:rPr>
              <a:t>1: black/white, 3: RGB</a:t>
            </a:r>
            <a:endParaRPr lang="zh-TW" altLang="en-US" sz="1400">
              <a:solidFill>
                <a:srgbClr val="00B0F0"/>
              </a:solidFill>
            </a:endParaRPr>
          </a:p>
        </p:txBody>
      </p:sp>
      <p:sp>
        <p:nvSpPr>
          <p:cNvPr id="7" name="文字方塊 60">
            <a:extLst>
              <a:ext uri="{FF2B5EF4-FFF2-40B4-BE49-F238E27FC236}">
                <a16:creationId xmlns:a16="http://schemas.microsoft.com/office/drawing/2014/main" id="{CADF2F9D-11CF-98F6-71F4-AF8D7A62B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1" y="6099176"/>
            <a:ext cx="202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00B0F0"/>
                </a:solidFill>
              </a:rPr>
              <a:t>28 x 28 pixels</a:t>
            </a:r>
            <a:endParaRPr lang="zh-TW" altLang="en-US" sz="1400">
              <a:solidFill>
                <a:srgbClr val="00B0F0"/>
              </a:solidFill>
            </a:endParaRPr>
          </a:p>
        </p:txBody>
      </p:sp>
      <p:cxnSp>
        <p:nvCxnSpPr>
          <p:cNvPr id="8" name="直線接點 84">
            <a:extLst>
              <a:ext uri="{FF2B5EF4-FFF2-40B4-BE49-F238E27FC236}">
                <a16:creationId xmlns:a16="http://schemas.microsoft.com/office/drawing/2014/main" id="{18B24279-1359-B947-43A0-A6AA9BBC5B62}"/>
              </a:ext>
            </a:extLst>
          </p:cNvPr>
          <p:cNvCxnSpPr>
            <a:cxnSpLocks/>
          </p:cNvCxnSpPr>
          <p:nvPr/>
        </p:nvCxnSpPr>
        <p:spPr>
          <a:xfrm>
            <a:off x="2971800" y="5715001"/>
            <a:ext cx="914400" cy="473075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6">
            <a:extLst>
              <a:ext uri="{FF2B5EF4-FFF2-40B4-BE49-F238E27FC236}">
                <a16:creationId xmlns:a16="http://schemas.microsoft.com/office/drawing/2014/main" id="{64D1B385-B539-A8CC-89EB-DDDB4FAFD036}"/>
              </a:ext>
            </a:extLst>
          </p:cNvPr>
          <p:cNvCxnSpPr>
            <a:cxnSpLocks/>
          </p:cNvCxnSpPr>
          <p:nvPr/>
        </p:nvCxnSpPr>
        <p:spPr>
          <a:xfrm flipH="1">
            <a:off x="2438400" y="5715001"/>
            <a:ext cx="76200" cy="479425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84">
            <a:extLst>
              <a:ext uri="{FF2B5EF4-FFF2-40B4-BE49-F238E27FC236}">
                <a16:creationId xmlns:a16="http://schemas.microsoft.com/office/drawing/2014/main" id="{B983783D-52E4-D867-4DD4-0FD08F1EA9F6}"/>
              </a:ext>
            </a:extLst>
          </p:cNvPr>
          <p:cNvCxnSpPr>
            <a:cxnSpLocks/>
          </p:cNvCxnSpPr>
          <p:nvPr/>
        </p:nvCxnSpPr>
        <p:spPr>
          <a:xfrm>
            <a:off x="4762501" y="5416551"/>
            <a:ext cx="1770063" cy="733425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59">
            <a:extLst>
              <a:ext uri="{FF2B5EF4-FFF2-40B4-BE49-F238E27FC236}">
                <a16:creationId xmlns:a16="http://schemas.microsoft.com/office/drawing/2014/main" id="{FFE39D47-36D7-6F75-54F2-09F1E331D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5288" y="6149976"/>
            <a:ext cx="348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00B0F0"/>
                </a:solidFill>
              </a:rPr>
              <a:t>n1: number of filters in Conv_1</a:t>
            </a:r>
            <a:endParaRPr lang="zh-TW" altLang="en-US" sz="1400">
              <a:solidFill>
                <a:srgbClr val="00B0F0"/>
              </a:solidFill>
            </a:endParaRPr>
          </a:p>
        </p:txBody>
      </p:sp>
      <p:sp>
        <p:nvSpPr>
          <p:cNvPr id="18" name="文字方塊 59">
            <a:extLst>
              <a:ext uri="{FF2B5EF4-FFF2-40B4-BE49-F238E27FC236}">
                <a16:creationId xmlns:a16="http://schemas.microsoft.com/office/drawing/2014/main" id="{A31CE821-41BB-04B0-166D-462735D0F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1865314"/>
            <a:ext cx="34845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00B0F0"/>
                </a:solidFill>
              </a:rPr>
              <a:t>a filter (kernel) of 5*5</a:t>
            </a:r>
            <a:endParaRPr lang="zh-TW" altLang="en-US" sz="1400">
              <a:solidFill>
                <a:srgbClr val="00B0F0"/>
              </a:solidFill>
            </a:endParaRPr>
          </a:p>
        </p:txBody>
      </p:sp>
      <p:cxnSp>
        <p:nvCxnSpPr>
          <p:cNvPr id="19" name="直線接點 84">
            <a:extLst>
              <a:ext uri="{FF2B5EF4-FFF2-40B4-BE49-F238E27FC236}">
                <a16:creationId xmlns:a16="http://schemas.microsoft.com/office/drawing/2014/main" id="{6F3E525F-8C75-22A0-8F8B-40ACA2527AFD}"/>
              </a:ext>
            </a:extLst>
          </p:cNvPr>
          <p:cNvCxnSpPr>
            <a:cxnSpLocks/>
          </p:cNvCxnSpPr>
          <p:nvPr/>
        </p:nvCxnSpPr>
        <p:spPr>
          <a:xfrm flipH="1" flipV="1">
            <a:off x="2476500" y="2143125"/>
            <a:ext cx="266700" cy="8382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59">
            <a:extLst>
              <a:ext uri="{FF2B5EF4-FFF2-40B4-BE49-F238E27FC236}">
                <a16:creationId xmlns:a16="http://schemas.microsoft.com/office/drawing/2014/main" id="{3C760676-E261-80A0-AA7D-662C3BAF6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614" y="1895476"/>
            <a:ext cx="2084387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00B0F0"/>
                </a:solidFill>
              </a:rPr>
              <a:t>Each 2*2 is represented by one (sampling)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400">
              <a:solidFill>
                <a:srgbClr val="00B0F0"/>
              </a:solidFill>
            </a:endParaRPr>
          </a:p>
        </p:txBody>
      </p:sp>
      <p:cxnSp>
        <p:nvCxnSpPr>
          <p:cNvPr id="22" name="直線接點 84">
            <a:extLst>
              <a:ext uri="{FF2B5EF4-FFF2-40B4-BE49-F238E27FC236}">
                <a16:creationId xmlns:a16="http://schemas.microsoft.com/office/drawing/2014/main" id="{4930AAEC-1774-6DB7-B1E5-9BB766119632}"/>
              </a:ext>
            </a:extLst>
          </p:cNvPr>
          <p:cNvCxnSpPr>
            <a:cxnSpLocks/>
          </p:cNvCxnSpPr>
          <p:nvPr/>
        </p:nvCxnSpPr>
        <p:spPr>
          <a:xfrm flipV="1">
            <a:off x="4695826" y="2465389"/>
            <a:ext cx="409575" cy="76993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59">
            <a:extLst>
              <a:ext uri="{FF2B5EF4-FFF2-40B4-BE49-F238E27FC236}">
                <a16:creationId xmlns:a16="http://schemas.microsoft.com/office/drawing/2014/main" id="{521AC479-5DB3-35FD-D59E-324C9C069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0251" y="6167439"/>
            <a:ext cx="26463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00B0F0"/>
                </a:solidFill>
              </a:rPr>
              <a:t>4*4*n2 neurons</a:t>
            </a:r>
            <a:endParaRPr lang="zh-TW" altLang="en-US" sz="1400">
              <a:solidFill>
                <a:srgbClr val="00B0F0"/>
              </a:solidFill>
            </a:endParaRPr>
          </a:p>
        </p:txBody>
      </p:sp>
      <p:cxnSp>
        <p:nvCxnSpPr>
          <p:cNvPr id="26" name="直線接點 84">
            <a:extLst>
              <a:ext uri="{FF2B5EF4-FFF2-40B4-BE49-F238E27FC236}">
                <a16:creationId xmlns:a16="http://schemas.microsoft.com/office/drawing/2014/main" id="{E41BCE9D-696A-E45B-6BB8-6D00540D40D8}"/>
              </a:ext>
            </a:extLst>
          </p:cNvPr>
          <p:cNvCxnSpPr>
            <a:cxnSpLocks/>
          </p:cNvCxnSpPr>
          <p:nvPr/>
        </p:nvCxnSpPr>
        <p:spPr>
          <a:xfrm>
            <a:off x="9026525" y="5822951"/>
            <a:ext cx="0" cy="43021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84">
            <a:extLst>
              <a:ext uri="{FF2B5EF4-FFF2-40B4-BE49-F238E27FC236}">
                <a16:creationId xmlns:a16="http://schemas.microsoft.com/office/drawing/2014/main" id="{8DFE86E5-1AB5-AAB7-7C14-4CDA3D99A45E}"/>
              </a:ext>
            </a:extLst>
          </p:cNvPr>
          <p:cNvCxnSpPr>
            <a:cxnSpLocks/>
          </p:cNvCxnSpPr>
          <p:nvPr/>
        </p:nvCxnSpPr>
        <p:spPr>
          <a:xfrm flipV="1">
            <a:off x="9828214" y="1895476"/>
            <a:ext cx="458787" cy="1533525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59">
            <a:extLst>
              <a:ext uri="{FF2B5EF4-FFF2-40B4-BE49-F238E27FC236}">
                <a16:creationId xmlns:a16="http://schemas.microsoft.com/office/drawing/2014/main" id="{F4C1D370-495D-7928-05FF-6BBCE118F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1539" y="1573214"/>
            <a:ext cx="9175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00B0F0"/>
                </a:solidFill>
              </a:rPr>
              <a:t>10 class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4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09BA0FF0-E105-8C11-A054-356AB88CF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261" y="2589336"/>
            <a:ext cx="4331739" cy="3559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5AB1C6-97BC-20C3-E8F2-A90F257B0C57}"/>
              </a:ext>
            </a:extLst>
          </p:cNvPr>
          <p:cNvSpPr txBox="1"/>
          <p:nvPr/>
        </p:nvSpPr>
        <p:spPr>
          <a:xfrm>
            <a:off x="856894" y="852398"/>
            <a:ext cx="7842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>
                <a:solidFill>
                  <a:srgbClr val="C00000"/>
                </a:solidFill>
              </a:rPr>
              <a:t>Filters</a:t>
            </a:r>
            <a:r>
              <a:rPr lang="en-US" altLang="zh-TW" sz="2400" dirty="0"/>
              <a:t> (convolutions) are connections (</a:t>
            </a:r>
            <a:r>
              <a:rPr lang="en-US" altLang="zh-TW" sz="2400" dirty="0">
                <a:solidFill>
                  <a:srgbClr val="C00000"/>
                </a:solidFill>
              </a:rPr>
              <a:t>weights</a:t>
            </a:r>
            <a:r>
              <a:rPr lang="en-US" altLang="zh-TW" sz="2400" dirty="0"/>
              <a:t>) between different nodes in convolutional layers.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They are </a:t>
            </a:r>
            <a:r>
              <a:rPr lang="en-US" altLang="zh-TW" sz="2400" dirty="0">
                <a:solidFill>
                  <a:srgbClr val="C00000"/>
                </a:solidFill>
              </a:rPr>
              <a:t>parameters</a:t>
            </a:r>
            <a:r>
              <a:rPr lang="en-US" altLang="zh-TW" sz="2400" dirty="0"/>
              <a:t> adjusted during training</a:t>
            </a:r>
            <a:endParaRPr lang="zh-TW" altLang="en-US" sz="2400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C19EC3ED-46A9-6431-331A-DC65B9BD4962}"/>
              </a:ext>
            </a:extLst>
          </p:cNvPr>
          <p:cNvSpPr txBox="1">
            <a:spLocks noChangeArrowheads="1"/>
          </p:cNvSpPr>
          <p:nvPr/>
        </p:nvSpPr>
        <p:spPr>
          <a:xfrm>
            <a:off x="809661" y="127000"/>
            <a:ext cx="9505094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zh-TW" sz="4000" dirty="0"/>
              <a:t>Parameters in Convolutional Layers</a:t>
            </a:r>
            <a:endParaRPr lang="zh-TW" alt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BC66E0-D2D5-CAF1-51AC-E1B6FA4E7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563" y="0"/>
            <a:ext cx="3470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67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0FC826-6659-8BBA-4E50-88E26FE40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903" y="1164195"/>
            <a:ext cx="8593018" cy="5578192"/>
          </a:xfrm>
          <a:prstGeom prst="rect">
            <a:avLst/>
          </a:prstGeom>
        </p:spPr>
      </p:pic>
      <p:sp>
        <p:nvSpPr>
          <p:cNvPr id="27772" name="TextBox 59">
            <a:extLst>
              <a:ext uri="{FF2B5EF4-FFF2-40B4-BE49-F238E27FC236}">
                <a16:creationId xmlns:a16="http://schemas.microsoft.com/office/drawing/2014/main" id="{EA210718-98D1-2DD2-AD43-819B4FDC2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171" y="1396215"/>
            <a:ext cx="896601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0000"/>
                </a:solidFill>
              </a:rPr>
              <a:t>Each node needs to be connected to just a </a:t>
            </a:r>
            <a:r>
              <a:rPr lang="en-US" altLang="zh-TW" sz="2000" dirty="0">
                <a:solidFill>
                  <a:srgbClr val="C00000"/>
                </a:solidFill>
              </a:rPr>
              <a:t>subset</a:t>
            </a:r>
            <a:r>
              <a:rPr lang="en-US" altLang="zh-TW" sz="2000" dirty="0">
                <a:solidFill>
                  <a:srgbClr val="000000"/>
                </a:solidFill>
              </a:rPr>
              <a:t> of nodes in last layer. 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0000"/>
                </a:solidFill>
              </a:rPr>
              <a:t>Therefore, </a:t>
            </a:r>
            <a:r>
              <a:rPr lang="en-US" altLang="zh-TW" sz="2000" dirty="0">
                <a:solidFill>
                  <a:srgbClr val="C00000"/>
                </a:solidFill>
              </a:rPr>
              <a:t>fewer parameters </a:t>
            </a:r>
            <a:r>
              <a:rPr lang="en-US" altLang="zh-TW" sz="2000" dirty="0">
                <a:solidFill>
                  <a:srgbClr val="000000"/>
                </a:solidFill>
              </a:rPr>
              <a:t>comparing fully connected layers.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0000"/>
                </a:solidFill>
              </a:rPr>
              <a:t>This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makes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training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C00000"/>
                </a:solidFill>
              </a:rPr>
              <a:t>less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C00000"/>
                </a:solidFill>
              </a:rPr>
              <a:t>computationally</a:t>
            </a:r>
            <a:r>
              <a:rPr lang="zh-TW" altLang="en-US" sz="2000" dirty="0">
                <a:solidFill>
                  <a:srgbClr val="C00000"/>
                </a:solidFill>
              </a:rPr>
              <a:t> </a:t>
            </a:r>
            <a:r>
              <a:rPr lang="en-US" altLang="zh-TW" sz="2000" dirty="0">
                <a:solidFill>
                  <a:srgbClr val="C00000"/>
                </a:solidFill>
              </a:rPr>
              <a:t>expensive</a:t>
            </a:r>
          </a:p>
        </p:txBody>
      </p:sp>
      <p:sp>
        <p:nvSpPr>
          <p:cNvPr id="3" name="矩形 68">
            <a:extLst>
              <a:ext uri="{FF2B5EF4-FFF2-40B4-BE49-F238E27FC236}">
                <a16:creationId xmlns:a16="http://schemas.microsoft.com/office/drawing/2014/main" id="{4313CAAC-FD00-4881-2E7F-77144F77F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43" y="234496"/>
            <a:ext cx="73738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TW" sz="4000" dirty="0">
                <a:latin typeface="+mj-lt"/>
                <a:ea typeface="+mj-ea"/>
                <a:cs typeface="+mj-cs"/>
              </a:rPr>
              <a:t>Parameters in Convolutional Layers</a:t>
            </a:r>
            <a:endParaRPr lang="zh-TW" alt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7B3A6-A36C-9E35-D9FD-F5FAA6766898}"/>
              </a:ext>
            </a:extLst>
          </p:cNvPr>
          <p:cNvSpPr txBox="1"/>
          <p:nvPr/>
        </p:nvSpPr>
        <p:spPr>
          <a:xfrm>
            <a:off x="6346172" y="3031817"/>
            <a:ext cx="29870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accent1">
                    <a:lumMod val="75000"/>
                  </a:schemeClr>
                </a:solidFill>
              </a:rPr>
              <a:t>This node has 9 connections out of 36 possible connection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BCCC6B-F3A5-8601-528D-27220925D830}"/>
              </a:ext>
            </a:extLst>
          </p:cNvPr>
          <p:cNvCxnSpPr/>
          <p:nvPr/>
        </p:nvCxnSpPr>
        <p:spPr>
          <a:xfrm flipH="1" flipV="1">
            <a:off x="7664521" y="3678148"/>
            <a:ext cx="82194" cy="308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8881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546E43-322F-2FCE-A35F-26B13D9E1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037" y="1296539"/>
            <a:ext cx="7853974" cy="5003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AF840B-21B2-6F0F-4CAD-C7DBAAE4187B}"/>
              </a:ext>
            </a:extLst>
          </p:cNvPr>
          <p:cNvSpPr txBox="1"/>
          <p:nvPr/>
        </p:nvSpPr>
        <p:spPr>
          <a:xfrm>
            <a:off x="531511" y="1141795"/>
            <a:ext cx="87974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Each filter represent </a:t>
            </a:r>
            <a:r>
              <a:rPr lang="en-US" altLang="zh-TW" sz="2400" dirty="0">
                <a:solidFill>
                  <a:srgbClr val="C00000"/>
                </a:solidFill>
                <a:latin typeface="+mn-lt"/>
              </a:rPr>
              <a:t>weights</a:t>
            </a: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altLang="zh-TW" sz="2400" dirty="0">
                <a:solidFill>
                  <a:srgbClr val="C00000"/>
                </a:solidFill>
                <a:latin typeface="+mn-lt"/>
              </a:rPr>
              <a:t>shared</a:t>
            </a: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 between nodes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Results of learning by one of this weights can be used for the other ones, therefore, shared weights for a same filter needs </a:t>
            </a:r>
            <a:r>
              <a:rPr lang="en-US" altLang="zh-TW" sz="2400" dirty="0">
                <a:solidFill>
                  <a:srgbClr val="C00000"/>
                </a:solidFill>
                <a:latin typeface="+mn-lt"/>
              </a:rPr>
              <a:t>less parameters </a:t>
            </a: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to learn by the NN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Besides less connection and shared weights, </a:t>
            </a:r>
            <a:r>
              <a:rPr lang="en-US" altLang="zh-TW" sz="2400" dirty="0">
                <a:solidFill>
                  <a:srgbClr val="C00000"/>
                </a:solidFill>
                <a:latin typeface="+mn-lt"/>
              </a:rPr>
              <a:t>max pooling </a:t>
            </a: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also </a:t>
            </a:r>
            <a:r>
              <a:rPr lang="en-US" altLang="zh-TW" sz="2400" dirty="0">
                <a:solidFill>
                  <a:srgbClr val="C00000"/>
                </a:solidFill>
                <a:latin typeface="+mn-lt"/>
              </a:rPr>
              <a:t>reduces</a:t>
            </a: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altLang="zh-TW" sz="2400" dirty="0">
                <a:solidFill>
                  <a:srgbClr val="C00000"/>
                </a:solidFill>
                <a:latin typeface="+mn-lt"/>
              </a:rPr>
              <a:t>dimensions</a:t>
            </a:r>
            <a:r>
              <a:rPr lang="en-US" altLang="zh-TW" sz="2400" dirty="0">
                <a:solidFill>
                  <a:schemeClr val="dk1"/>
                </a:solidFill>
                <a:latin typeface="+mn-lt"/>
              </a:rPr>
              <a:t> in CNN</a:t>
            </a:r>
            <a:endParaRPr lang="zh-TW" altLang="en-US" sz="2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8" name="矩形 68">
            <a:extLst>
              <a:ext uri="{FF2B5EF4-FFF2-40B4-BE49-F238E27FC236}">
                <a16:creationId xmlns:a16="http://schemas.microsoft.com/office/drawing/2014/main" id="{8B283C0E-03E5-77C9-1EEE-FF9DD0CCC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43" y="234496"/>
            <a:ext cx="111771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TW" sz="4000" dirty="0">
                <a:latin typeface="+mj-lt"/>
                <a:ea typeface="+mj-ea"/>
                <a:cs typeface="+mj-cs"/>
              </a:rPr>
              <a:t>Parameters in Convolutional Layers – Shared Weights</a:t>
            </a:r>
            <a:endParaRPr lang="zh-TW" alt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3BCC48-FAE8-BD09-CAF3-A98EC763E8B0}"/>
              </a:ext>
            </a:extLst>
          </p:cNvPr>
          <p:cNvSpPr txBox="1"/>
          <p:nvPr/>
        </p:nvSpPr>
        <p:spPr>
          <a:xfrm>
            <a:off x="6700326" y="6211669"/>
            <a:ext cx="3109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accent1">
                    <a:lumMod val="75000"/>
                  </a:schemeClr>
                </a:solidFill>
              </a:rPr>
              <a:t>9 learnable parameters out of 6*6*4*4 possible parameters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5083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51328-824B-81B3-94B4-1D6243B2F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vs Feed Forward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85717-4898-1E99-296C-2EEEBBA18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1872" cy="4351338"/>
          </a:xfrm>
        </p:spPr>
        <p:txBody>
          <a:bodyPr/>
          <a:lstStyle/>
          <a:p>
            <a:r>
              <a:rPr lang="en-US" b="1" dirty="0"/>
              <a:t>Feed Forward</a:t>
            </a:r>
            <a:r>
              <a:rPr lang="en-US" dirty="0"/>
              <a:t>: Because each neuron in one </a:t>
            </a:r>
            <a:r>
              <a:rPr lang="en-US" dirty="0">
                <a:solidFill>
                  <a:srgbClr val="C00000"/>
                </a:solidFill>
              </a:rPr>
              <a:t>dense</a:t>
            </a:r>
            <a:r>
              <a:rPr lang="en-US" dirty="0"/>
              <a:t> layer is connected to </a:t>
            </a:r>
            <a:r>
              <a:rPr lang="en-US" dirty="0">
                <a:solidFill>
                  <a:srgbClr val="C00000"/>
                </a:solidFill>
              </a:rPr>
              <a:t>every neuron </a:t>
            </a:r>
            <a:r>
              <a:rPr lang="en-US" dirty="0"/>
              <a:t>in the next, the </a:t>
            </a:r>
            <a:r>
              <a:rPr lang="en-US" dirty="0">
                <a:solidFill>
                  <a:srgbClr val="C00000"/>
                </a:solidFill>
              </a:rPr>
              <a:t>number of parameters </a:t>
            </a:r>
            <a:r>
              <a:rPr lang="en-US" dirty="0"/>
              <a:t>(weights) in grows very quickly with the size of the input and the number of layers.</a:t>
            </a:r>
          </a:p>
          <a:p>
            <a:r>
              <a:rPr lang="en-US" b="1" dirty="0"/>
              <a:t>CNN</a:t>
            </a:r>
            <a:r>
              <a:rPr lang="en-US" dirty="0"/>
              <a:t>: Much </a:t>
            </a:r>
            <a:r>
              <a:rPr lang="en-US" dirty="0">
                <a:solidFill>
                  <a:srgbClr val="C00000"/>
                </a:solidFill>
              </a:rPr>
              <a:t>more efficient </a:t>
            </a:r>
            <a:r>
              <a:rPr lang="en-US" dirty="0"/>
              <a:t>for large inputs, especially images, because they use </a:t>
            </a:r>
            <a:r>
              <a:rPr lang="en-US" dirty="0">
                <a:solidFill>
                  <a:srgbClr val="C00000"/>
                </a:solidFill>
              </a:rPr>
              <a:t>small patches </a:t>
            </a:r>
            <a:r>
              <a:rPr lang="en-US" dirty="0"/>
              <a:t>of the input and </a:t>
            </a:r>
            <a:r>
              <a:rPr lang="en-US" dirty="0">
                <a:solidFill>
                  <a:srgbClr val="C00000"/>
                </a:solidFill>
              </a:rPr>
              <a:t>shared filters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F83ECA-002A-851F-6BCF-1DF8ABC2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09" y="4404299"/>
            <a:ext cx="5657743" cy="237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62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890F82-6DB1-BB1D-95E6-6FBE7DEE7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104" y="5417037"/>
            <a:ext cx="3867792" cy="1384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9FF9A7-3A14-667D-8C23-6D8F3761E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 vs Shallow Networks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46B8D41-DC16-A939-CAAF-9F3738973E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8"/>
            <a:ext cx="1109009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Efficiency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neural network with one hidden layer can approximate any function, but it may require an exponentially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large number of neurons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 represent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complex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functions on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high-dimensiona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 data</a:t>
            </a:r>
            <a:r>
              <a:rPr lang="en-US" altLang="en-US" sz="2000" dirty="0"/>
              <a:t>. But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Deep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networks (with multiple layers) can represent complex functions more efficiently</a:t>
            </a:r>
            <a:r>
              <a:rPr lang="en-US" altLang="en-US" sz="2000" dirty="0"/>
              <a:t> by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stacking layers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Hierarchical Feature Learning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Deep neural networks can learn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hierarchical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representations. Each layer in a deep network learns increasingly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abstract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features from the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last layer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Ease of Training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Backpropagation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works better in deep networks when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each layer learns simpler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intermediate representations. Training a shallow network with a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large number of neurons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can be challenging.</a:t>
            </a:r>
          </a:p>
        </p:txBody>
      </p:sp>
    </p:spTree>
    <p:extLst>
      <p:ext uri="{BB962C8B-B14F-4D97-AF65-F5344CB8AC3E}">
        <p14:creationId xmlns:p14="http://schemas.microsoft.com/office/powerpoint/2010/main" val="7827864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AB5F-2CE8-D701-898C-DD379AA93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C4907-483D-BA82-6893-754EA9790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Generative AI is a type of artificial intelligence technology that can </a:t>
            </a:r>
            <a:r>
              <a:rPr lang="en-US" dirty="0">
                <a:solidFill>
                  <a:srgbClr val="FF0000"/>
                </a:solidFill>
              </a:rPr>
              <a:t>produce</a:t>
            </a:r>
            <a:r>
              <a:rPr lang="en-US" dirty="0"/>
              <a:t> various types of content, including text, image, video, audio and synthetic data.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7031967-6654-45FD-54FE-86BF3D06C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927" y="3166358"/>
            <a:ext cx="6289911" cy="3786235"/>
          </a:xfrm>
          <a:prstGeom prst="rect">
            <a:avLst/>
          </a:prstGeom>
        </p:spPr>
      </p:pic>
      <p:pic>
        <p:nvPicPr>
          <p:cNvPr id="4" name="Picture 3" descr="A diagram of a machine learning model&#10;&#10;Description automatically generated">
            <a:extLst>
              <a:ext uri="{FF2B5EF4-FFF2-40B4-BE49-F238E27FC236}">
                <a16:creationId xmlns:a16="http://schemas.microsoft.com/office/drawing/2014/main" id="{DEFD648C-AB4A-57B2-C543-D756ACA54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952" y="3050067"/>
            <a:ext cx="3420848" cy="368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73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556B7E-8654-691A-7540-80F328648B1B}"/>
              </a:ext>
            </a:extLst>
          </p:cNvPr>
          <p:cNvSpPr txBox="1"/>
          <p:nvPr/>
        </p:nvSpPr>
        <p:spPr>
          <a:xfrm>
            <a:off x="2361126" y="479484"/>
            <a:ext cx="8083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latin typeface="+mj-lt"/>
                <a:ea typeface="+mj-ea"/>
                <a:cs typeface="+mj-cs"/>
              </a:rPr>
              <a:t>Generative Adversarial Network (GAN)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08329-AD97-0129-C638-7BFDA52520E3}"/>
              </a:ext>
            </a:extLst>
          </p:cNvPr>
          <p:cNvSpPr txBox="1"/>
          <p:nvPr/>
        </p:nvSpPr>
        <p:spPr>
          <a:xfrm>
            <a:off x="554804" y="1275877"/>
            <a:ext cx="1120910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Generative Adversarial Networks are an approach to </a:t>
            </a:r>
            <a:r>
              <a:rPr lang="en-US" sz="2400" dirty="0">
                <a:solidFill>
                  <a:srgbClr val="C00000"/>
                </a:solidFill>
              </a:rPr>
              <a:t>generative</a:t>
            </a:r>
            <a:r>
              <a:rPr lang="en-US" sz="2400" dirty="0"/>
              <a:t> modeling using </a:t>
            </a:r>
            <a:r>
              <a:rPr lang="en-US" sz="2400" dirty="0">
                <a:solidFill>
                  <a:srgbClr val="C00000"/>
                </a:solidFill>
              </a:rPr>
              <a:t>deep learning </a:t>
            </a:r>
            <a:r>
              <a:rPr lang="en-US" sz="2400" dirty="0"/>
              <a:t>methods, such as convolutional neural networks. A generative adversarial network (GAN) has two </a:t>
            </a:r>
            <a:r>
              <a:rPr lang="en-US" sz="2400" dirty="0">
                <a:solidFill>
                  <a:srgbClr val="FF0000"/>
                </a:solidFill>
              </a:rPr>
              <a:t>competing</a:t>
            </a:r>
            <a:r>
              <a:rPr lang="en-US" sz="2400" dirty="0"/>
              <a:t> models in a zero-sum game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The generator </a:t>
            </a:r>
            <a:r>
              <a:rPr lang="en-US" sz="2400" dirty="0"/>
              <a:t>learns to </a:t>
            </a:r>
            <a:r>
              <a:rPr lang="en-US" sz="2400" dirty="0">
                <a:solidFill>
                  <a:srgbClr val="C00000"/>
                </a:solidFill>
              </a:rPr>
              <a:t>generate</a:t>
            </a:r>
            <a:r>
              <a:rPr lang="en-US" sz="2400" dirty="0"/>
              <a:t> plausible </a:t>
            </a:r>
            <a:r>
              <a:rPr lang="en-US" sz="2400" dirty="0">
                <a:solidFill>
                  <a:srgbClr val="C00000"/>
                </a:solidFill>
              </a:rPr>
              <a:t>fake</a:t>
            </a:r>
            <a:r>
              <a:rPr lang="en-US" sz="2400" dirty="0"/>
              <a:t> data.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The discriminator </a:t>
            </a:r>
            <a:r>
              <a:rPr lang="en-US" sz="2400" dirty="0"/>
              <a:t>learns to </a:t>
            </a:r>
            <a:r>
              <a:rPr lang="en-US" sz="2400" dirty="0">
                <a:solidFill>
                  <a:srgbClr val="C00000"/>
                </a:solidFill>
              </a:rPr>
              <a:t>distinguish</a:t>
            </a:r>
            <a:r>
              <a:rPr lang="en-US" sz="2400" dirty="0"/>
              <a:t> the generator's </a:t>
            </a:r>
            <a:r>
              <a:rPr lang="en-US" sz="2400" dirty="0">
                <a:solidFill>
                  <a:srgbClr val="C00000"/>
                </a:solidFill>
              </a:rPr>
              <a:t>fake</a:t>
            </a:r>
            <a:r>
              <a:rPr lang="en-US" sz="2400" dirty="0"/>
              <a:t> data from </a:t>
            </a:r>
            <a:r>
              <a:rPr lang="en-US" sz="2400" dirty="0">
                <a:solidFill>
                  <a:srgbClr val="C00000"/>
                </a:solidFill>
              </a:rPr>
              <a:t>real</a:t>
            </a:r>
            <a:r>
              <a:rPr lang="en-US" sz="2400" dirty="0"/>
              <a:t> data.  </a:t>
            </a:r>
          </a:p>
          <a:p>
            <a:r>
              <a:rPr lang="en-US" sz="2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33822F-27D4-4D9A-69F5-9D203A038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2" y="3385920"/>
            <a:ext cx="7589245" cy="318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215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A6E663-3C7D-695D-F467-E738CB9B6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171" y="4114799"/>
            <a:ext cx="6204858" cy="27432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398D83-102B-BA1B-272F-29C027EAEEB4}"/>
              </a:ext>
            </a:extLst>
          </p:cNvPr>
          <p:cNvSpPr txBox="1"/>
          <p:nvPr/>
        </p:nvSpPr>
        <p:spPr>
          <a:xfrm>
            <a:off x="352746" y="1120151"/>
            <a:ext cx="1183925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discriminator in a GAN is simply a </a:t>
            </a:r>
            <a:r>
              <a:rPr lang="en-US" sz="2400" dirty="0">
                <a:solidFill>
                  <a:srgbClr val="C00000"/>
                </a:solidFill>
              </a:rPr>
              <a:t>classifier</a:t>
            </a:r>
            <a:r>
              <a:rPr lang="en-US" sz="2400" dirty="0"/>
              <a:t>. It tries to distinguish </a:t>
            </a:r>
            <a:r>
              <a:rPr lang="en-US" sz="2400" dirty="0">
                <a:solidFill>
                  <a:srgbClr val="C00000"/>
                </a:solidFill>
              </a:rPr>
              <a:t>real data </a:t>
            </a:r>
            <a:r>
              <a:rPr lang="en-US" sz="2400" dirty="0"/>
              <a:t>from the data created by the generator (</a:t>
            </a:r>
            <a:r>
              <a:rPr lang="en-US" sz="2400" dirty="0">
                <a:solidFill>
                  <a:srgbClr val="C00000"/>
                </a:solidFill>
              </a:rPr>
              <a:t>fake</a:t>
            </a:r>
            <a:r>
              <a:rPr lang="en-US" sz="2400" dirty="0"/>
              <a:t>). It could use any network </a:t>
            </a:r>
            <a:r>
              <a:rPr lang="en-US" sz="2400" dirty="0">
                <a:solidFill>
                  <a:srgbClr val="C00000"/>
                </a:solidFill>
              </a:rPr>
              <a:t>architecture</a:t>
            </a:r>
            <a:r>
              <a:rPr lang="en-US" sz="2400" dirty="0"/>
              <a:t> appropriate to the type of data it's classifying (e.g., </a:t>
            </a:r>
            <a:r>
              <a:rPr lang="en-US" sz="2400" dirty="0">
                <a:solidFill>
                  <a:srgbClr val="C00000"/>
                </a:solidFill>
              </a:rPr>
              <a:t>CNN</a:t>
            </a:r>
            <a:r>
              <a:rPr lang="en-US" sz="2400" dirty="0"/>
              <a:t> for images).</a:t>
            </a:r>
            <a:endParaRPr lang="en-US" sz="24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Training Data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sz="24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Real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data samples besides </a:t>
            </a:r>
            <a:r>
              <a:rPr lang="en-US" sz="24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fake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data samples generated by the generator.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Loss Function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The discriminator </a:t>
            </a:r>
            <a:r>
              <a:rPr lang="en-US" sz="2400" dirty="0"/>
              <a:t>calculates the </a:t>
            </a:r>
            <a:r>
              <a:rPr lang="en-US" sz="2400" dirty="0">
                <a:solidFill>
                  <a:srgbClr val="C00000"/>
                </a:solidFill>
              </a:rPr>
              <a:t>discriminator loss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based on its ability to </a:t>
            </a:r>
            <a:r>
              <a:rPr lang="en-US" sz="24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correctly classify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real and fake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Backpropagation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Update the weights of </a:t>
            </a:r>
            <a:r>
              <a:rPr lang="en-US" sz="2400" b="0" i="0" dirty="0">
                <a:effectLst/>
                <a:highlight>
                  <a:srgbClr val="FFFFFF"/>
                </a:highlight>
                <a:latin typeface="Söhne"/>
              </a:rPr>
              <a:t>the discriminator using </a:t>
            </a:r>
            <a:r>
              <a:rPr lang="en-US" sz="24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gradient decent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to </a:t>
            </a:r>
            <a:r>
              <a:rPr lang="en-US" sz="24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minimize discriminator loss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thus improving its ability to </a:t>
            </a:r>
            <a:r>
              <a:rPr lang="en-US" sz="24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distinguish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between real and fake samples.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F62DB-FC2C-B149-9D72-E9A7E2A52F51}"/>
              </a:ext>
            </a:extLst>
          </p:cNvPr>
          <p:cNvSpPr txBox="1"/>
          <p:nvPr/>
        </p:nvSpPr>
        <p:spPr>
          <a:xfrm>
            <a:off x="352746" y="350441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latin typeface="+mj-lt"/>
                <a:ea typeface="+mj-ea"/>
                <a:cs typeface="+mj-cs"/>
              </a:rPr>
              <a:t>Discriminator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1323DB-F2A2-B2FF-C75E-4DC2D583EADA}"/>
              </a:ext>
            </a:extLst>
          </p:cNvPr>
          <p:cNvSpPr txBox="1"/>
          <p:nvPr/>
        </p:nvSpPr>
        <p:spPr>
          <a:xfrm>
            <a:off x="8559475" y="4453021"/>
            <a:ext cx="715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CNN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6AAB0-5F62-FC61-D6A9-DAA8AA67F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139" y="4876782"/>
            <a:ext cx="5143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2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A60055-A3AD-2E8B-27FB-C720E9AE1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017" y="3788230"/>
            <a:ext cx="6603097" cy="30697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AD4014-8AC3-F92B-1A78-C1031B72B126}"/>
              </a:ext>
            </a:extLst>
          </p:cNvPr>
          <p:cNvSpPr txBox="1"/>
          <p:nvPr/>
        </p:nvSpPr>
        <p:spPr>
          <a:xfrm>
            <a:off x="503433" y="938226"/>
            <a:ext cx="1143513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generator part of a GAN learns to create </a:t>
            </a:r>
            <a:r>
              <a:rPr lang="en-US" sz="2400" dirty="0">
                <a:solidFill>
                  <a:srgbClr val="C00000"/>
                </a:solidFill>
              </a:rPr>
              <a:t>fake</a:t>
            </a:r>
            <a:r>
              <a:rPr lang="en-US" sz="2400" dirty="0"/>
              <a:t> data by incorporating feedback from the discriminator. It learns to make the discriminator </a:t>
            </a:r>
            <a:r>
              <a:rPr lang="en-US" sz="2400" dirty="0">
                <a:solidFill>
                  <a:srgbClr val="C00000"/>
                </a:solidFill>
              </a:rPr>
              <a:t>classify</a:t>
            </a:r>
            <a:r>
              <a:rPr lang="en-US" sz="2400" dirty="0"/>
              <a:t> its output as </a:t>
            </a:r>
            <a:r>
              <a:rPr lang="en-US" sz="2400" dirty="0">
                <a:solidFill>
                  <a:srgbClr val="C00000"/>
                </a:solidFill>
              </a:rPr>
              <a:t>real</a:t>
            </a:r>
            <a:r>
              <a:rPr lang="en-US" sz="2400" dirty="0"/>
              <a:t>.</a:t>
            </a:r>
            <a:endParaRPr lang="en-US" sz="24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Training Data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it takes random input (</a:t>
            </a:r>
            <a:r>
              <a:rPr lang="en-US" sz="24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noise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 as input and generates fake data samples.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Loss Function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The generator's loss (error) is calculated based on how well the </a:t>
            </a:r>
            <a:r>
              <a:rPr lang="en-US" sz="24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discriminator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was </a:t>
            </a:r>
            <a:r>
              <a:rPr lang="en-US" sz="24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fooled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The goal is to generate samples that the discriminator is more likely to classify as real.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Backpropagation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Update the weights of the generator using </a:t>
            </a:r>
            <a:r>
              <a:rPr lang="en-US" sz="24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gradient decent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to </a:t>
            </a:r>
            <a:r>
              <a:rPr lang="en-US" sz="24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minimize generator loss (maximize classification loss)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thus improving its ability to generate more </a:t>
            </a:r>
            <a:r>
              <a:rPr lang="en-US" sz="24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realistic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samples.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A62EEB-780D-8D5F-2283-4FA214E0087F}"/>
              </a:ext>
            </a:extLst>
          </p:cNvPr>
          <p:cNvSpPr txBox="1"/>
          <p:nvPr/>
        </p:nvSpPr>
        <p:spPr>
          <a:xfrm>
            <a:off x="503433" y="134325"/>
            <a:ext cx="60977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+mj-lt"/>
                <a:ea typeface="+mj-ea"/>
                <a:cs typeface="+mj-cs"/>
              </a:rPr>
              <a:t>Generator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134C9-B4A4-7D37-2570-CB1BF101D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5853" y="4559060"/>
            <a:ext cx="5143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11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AutoShape 3">
            <a:extLst>
              <a:ext uri="{FF2B5EF4-FFF2-40B4-BE49-F238E27FC236}">
                <a16:creationId xmlns:a16="http://schemas.microsoft.com/office/drawing/2014/main" id="{AA938C08-1D1C-449E-8F3E-69CCF0151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287" y="2499672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6563" name="AutoShape 4">
            <a:extLst>
              <a:ext uri="{FF2B5EF4-FFF2-40B4-BE49-F238E27FC236}">
                <a16:creationId xmlns:a16="http://schemas.microsoft.com/office/drawing/2014/main" id="{89FB9873-8455-B90D-2F8B-4F8C093EE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287" y="3337872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564" name="AutoShape 5">
            <a:extLst>
              <a:ext uri="{FF2B5EF4-FFF2-40B4-BE49-F238E27FC236}">
                <a16:creationId xmlns:a16="http://schemas.microsoft.com/office/drawing/2014/main" id="{BFADB23B-F7DA-76EF-FA6F-09DB810CC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287" y="4176072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cxnSp>
        <p:nvCxnSpPr>
          <p:cNvPr id="66565" name="AutoShape 6">
            <a:extLst>
              <a:ext uri="{FF2B5EF4-FFF2-40B4-BE49-F238E27FC236}">
                <a16:creationId xmlns:a16="http://schemas.microsoft.com/office/drawing/2014/main" id="{A47BA85D-49A7-8D83-1831-A99CC33BF2D9}"/>
              </a:ext>
            </a:extLst>
          </p:cNvPr>
          <p:cNvCxnSpPr>
            <a:cxnSpLocks noChangeShapeType="1"/>
            <a:stCxn id="66562" idx="6"/>
            <a:endCxn id="66612" idx="2"/>
          </p:cNvCxnSpPr>
          <p:nvPr/>
        </p:nvCxnSpPr>
        <p:spPr bwMode="auto">
          <a:xfrm>
            <a:off x="2567087" y="2766372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66" name="AutoShape 7">
            <a:extLst>
              <a:ext uri="{FF2B5EF4-FFF2-40B4-BE49-F238E27FC236}">
                <a16:creationId xmlns:a16="http://schemas.microsoft.com/office/drawing/2014/main" id="{496819CB-7930-A527-DF89-C0468EA0F669}"/>
              </a:ext>
            </a:extLst>
          </p:cNvPr>
          <p:cNvCxnSpPr>
            <a:cxnSpLocks noChangeShapeType="1"/>
            <a:stCxn id="66563" idx="6"/>
          </p:cNvCxnSpPr>
          <p:nvPr/>
        </p:nvCxnSpPr>
        <p:spPr bwMode="auto">
          <a:xfrm>
            <a:off x="2567087" y="3604572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67" name="AutoShape 8">
            <a:extLst>
              <a:ext uri="{FF2B5EF4-FFF2-40B4-BE49-F238E27FC236}">
                <a16:creationId xmlns:a16="http://schemas.microsoft.com/office/drawing/2014/main" id="{A39673A7-BD91-ABEE-7AE4-73526B0A4B3E}"/>
              </a:ext>
            </a:extLst>
          </p:cNvPr>
          <p:cNvCxnSpPr>
            <a:cxnSpLocks noChangeShapeType="1"/>
            <a:stCxn id="66563" idx="6"/>
            <a:endCxn id="66612" idx="2"/>
          </p:cNvCxnSpPr>
          <p:nvPr/>
        </p:nvCxnSpPr>
        <p:spPr bwMode="auto">
          <a:xfrm flipV="1">
            <a:off x="2567087" y="3109272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68" name="AutoShape 9">
            <a:extLst>
              <a:ext uri="{FF2B5EF4-FFF2-40B4-BE49-F238E27FC236}">
                <a16:creationId xmlns:a16="http://schemas.microsoft.com/office/drawing/2014/main" id="{F7440972-BC13-9FBF-498D-33A9CDE08845}"/>
              </a:ext>
            </a:extLst>
          </p:cNvPr>
          <p:cNvCxnSpPr>
            <a:cxnSpLocks noChangeShapeType="1"/>
            <a:stCxn id="66562" idx="6"/>
          </p:cNvCxnSpPr>
          <p:nvPr/>
        </p:nvCxnSpPr>
        <p:spPr bwMode="auto">
          <a:xfrm>
            <a:off x="2567087" y="2766372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69" name="AutoShape 10">
            <a:extLst>
              <a:ext uri="{FF2B5EF4-FFF2-40B4-BE49-F238E27FC236}">
                <a16:creationId xmlns:a16="http://schemas.microsoft.com/office/drawing/2014/main" id="{EAB4D4ED-BDAB-2BE0-85CC-05BDEDBE478C}"/>
              </a:ext>
            </a:extLst>
          </p:cNvPr>
          <p:cNvCxnSpPr>
            <a:cxnSpLocks noChangeShapeType="1"/>
            <a:stCxn id="66564" idx="6"/>
          </p:cNvCxnSpPr>
          <p:nvPr/>
        </p:nvCxnSpPr>
        <p:spPr bwMode="auto">
          <a:xfrm flipV="1">
            <a:off x="2567087" y="3985572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70" name="AutoShape 11">
            <a:extLst>
              <a:ext uri="{FF2B5EF4-FFF2-40B4-BE49-F238E27FC236}">
                <a16:creationId xmlns:a16="http://schemas.microsoft.com/office/drawing/2014/main" id="{7EB544F8-D608-3D9B-30AA-67F7A798F191}"/>
              </a:ext>
            </a:extLst>
          </p:cNvPr>
          <p:cNvCxnSpPr>
            <a:cxnSpLocks noChangeShapeType="1"/>
            <a:stCxn id="66564" idx="6"/>
            <a:endCxn id="66612" idx="2"/>
          </p:cNvCxnSpPr>
          <p:nvPr/>
        </p:nvCxnSpPr>
        <p:spPr bwMode="auto">
          <a:xfrm flipV="1">
            <a:off x="2567087" y="3109272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71" name="AutoShape 12">
            <a:extLst>
              <a:ext uri="{FF2B5EF4-FFF2-40B4-BE49-F238E27FC236}">
                <a16:creationId xmlns:a16="http://schemas.microsoft.com/office/drawing/2014/main" id="{3F6B3345-EAF1-897D-D178-E2EC2C1CCBF5}"/>
              </a:ext>
            </a:extLst>
          </p:cNvPr>
          <p:cNvCxnSpPr>
            <a:cxnSpLocks noChangeShapeType="1"/>
            <a:stCxn id="66612" idx="6"/>
          </p:cNvCxnSpPr>
          <p:nvPr/>
        </p:nvCxnSpPr>
        <p:spPr bwMode="auto">
          <a:xfrm>
            <a:off x="4776887" y="3109272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72" name="AutoShape 13">
            <a:extLst>
              <a:ext uri="{FF2B5EF4-FFF2-40B4-BE49-F238E27FC236}">
                <a16:creationId xmlns:a16="http://schemas.microsoft.com/office/drawing/2014/main" id="{41953B55-05CE-013D-E313-3AA130EDE6A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76887" y="3642672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573" name="Text Box 14">
            <a:extLst>
              <a:ext uri="{FF2B5EF4-FFF2-40B4-BE49-F238E27FC236}">
                <a16:creationId xmlns:a16="http://schemas.microsoft.com/office/drawing/2014/main" id="{7C698121-EC0F-8F35-385F-BC2039859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900" y="1640097"/>
            <a:ext cx="244302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rgbClr val="009900"/>
                </a:solidFill>
                <a:latin typeface="Times New Roman" panose="02020603050405020304" pitchFamily="18" charset="0"/>
              </a:rPr>
              <a:t>Input Layer</a:t>
            </a:r>
          </a:p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rgbClr val="009900"/>
                </a:solidFill>
                <a:latin typeface="Times New Roman" panose="02020603050405020304" pitchFamily="18" charset="0"/>
              </a:rPr>
              <a:t>(Three Neurons)</a:t>
            </a:r>
            <a:endParaRPr lang="en-US" altLang="en-US" sz="2400" dirty="0">
              <a:solidFill>
                <a:srgbClr val="0099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74" name="Text Box 15">
            <a:extLst>
              <a:ext uri="{FF2B5EF4-FFF2-40B4-BE49-F238E27FC236}">
                <a16:creationId xmlns:a16="http://schemas.microsoft.com/office/drawing/2014/main" id="{03BB3E46-96F2-15A6-391A-6E2028A0C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4562" y="4934897"/>
            <a:ext cx="13049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>
                <a:latin typeface="Times New Roman" panose="02020603050405020304" pitchFamily="18" charset="0"/>
              </a:rPr>
              <a:t>Weights</a:t>
            </a:r>
          </a:p>
        </p:txBody>
      </p:sp>
      <p:sp>
        <p:nvSpPr>
          <p:cNvPr id="66575" name="Text Box 16">
            <a:extLst>
              <a:ext uri="{FF2B5EF4-FFF2-40B4-BE49-F238E27FC236}">
                <a16:creationId xmlns:a16="http://schemas.microsoft.com/office/drawing/2014/main" id="{78B5285C-CAC4-9A39-99CA-79099F294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4175" y="1616572"/>
            <a:ext cx="221258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dirty="0">
                <a:solidFill>
                  <a:srgbClr val="CC0000"/>
                </a:solidFill>
                <a:latin typeface="Times New Roman" panose="02020603050405020304" pitchFamily="18" charset="0"/>
              </a:rPr>
              <a:t>Output Layer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dirty="0">
                <a:solidFill>
                  <a:srgbClr val="CC0000"/>
                </a:solidFill>
                <a:latin typeface="Times New Roman" panose="02020603050405020304" pitchFamily="18" charset="0"/>
              </a:rPr>
              <a:t>(One Neuron)</a:t>
            </a:r>
            <a:endParaRPr lang="en-US" altLang="en-US" sz="2400" dirty="0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77" name="Text Box 18">
            <a:extLst>
              <a:ext uri="{FF2B5EF4-FFF2-40B4-BE49-F238E27FC236}">
                <a16:creationId xmlns:a16="http://schemas.microsoft.com/office/drawing/2014/main" id="{6EAF0520-373D-D908-C586-0D18D72CC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2055" y="4841273"/>
            <a:ext cx="1600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Outputs</a:t>
            </a:r>
          </a:p>
        </p:txBody>
      </p:sp>
      <p:sp>
        <p:nvSpPr>
          <p:cNvPr id="66578" name="Text Box 19">
            <a:extLst>
              <a:ext uri="{FF2B5EF4-FFF2-40B4-BE49-F238E27FC236}">
                <a16:creationId xmlns:a16="http://schemas.microsoft.com/office/drawing/2014/main" id="{B5218E2B-BFA1-A803-E73D-5FC1F8999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687" y="2499672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i="1" dirty="0">
                <a:solidFill>
                  <a:srgbClr val="009900"/>
                </a:solidFill>
                <a:latin typeface="Times New Roman" panose="02020603050405020304" pitchFamily="18" charset="0"/>
              </a:rPr>
              <a:t>Age</a:t>
            </a:r>
          </a:p>
        </p:txBody>
      </p:sp>
      <p:sp>
        <p:nvSpPr>
          <p:cNvPr id="66579" name="Text Box 20">
            <a:extLst>
              <a:ext uri="{FF2B5EF4-FFF2-40B4-BE49-F238E27FC236}">
                <a16:creationId xmlns:a16="http://schemas.microsoft.com/office/drawing/2014/main" id="{C04A6F22-B138-D15F-8C62-490100837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1287" y="2499672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34</a:t>
            </a:r>
            <a:endParaRPr lang="en-US" altLang="en-US" sz="2400" i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80" name="Text Box 21">
            <a:extLst>
              <a:ext uri="{FF2B5EF4-FFF2-40B4-BE49-F238E27FC236}">
                <a16:creationId xmlns:a16="http://schemas.microsoft.com/office/drawing/2014/main" id="{CCF94E1B-3813-0487-0289-8D7B485D1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8944" y="3362763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29</a:t>
            </a:r>
            <a:endParaRPr lang="en-US" altLang="en-US" sz="2400" i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81" name="Text Box 22">
            <a:extLst>
              <a:ext uri="{FF2B5EF4-FFF2-40B4-BE49-F238E27FC236}">
                <a16:creationId xmlns:a16="http://schemas.microsoft.com/office/drawing/2014/main" id="{B62DA61D-52CC-B7A2-6C25-27A5ACF1B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687" y="3414072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i="1" dirty="0">
                <a:solidFill>
                  <a:srgbClr val="009900"/>
                </a:solidFill>
                <a:latin typeface="Times New Roman" panose="02020603050405020304" pitchFamily="18" charset="0"/>
              </a:rPr>
              <a:t>BMI</a:t>
            </a:r>
          </a:p>
        </p:txBody>
      </p:sp>
      <p:sp>
        <p:nvSpPr>
          <p:cNvPr id="66582" name="Text Box 23">
            <a:extLst>
              <a:ext uri="{FF2B5EF4-FFF2-40B4-BE49-F238E27FC236}">
                <a16:creationId xmlns:a16="http://schemas.microsoft.com/office/drawing/2014/main" id="{9BAAAB2D-C95B-8390-79F1-451C7398E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111" y="4252272"/>
            <a:ext cx="12731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i="1" dirty="0">
                <a:solidFill>
                  <a:srgbClr val="009900"/>
                </a:solidFill>
                <a:latin typeface="Times New Roman" panose="02020603050405020304" pitchFamily="18" charset="0"/>
              </a:rPr>
              <a:t>Glucose</a:t>
            </a:r>
          </a:p>
        </p:txBody>
      </p:sp>
      <p:sp>
        <p:nvSpPr>
          <p:cNvPr id="66583" name="Text Box 24">
            <a:extLst>
              <a:ext uri="{FF2B5EF4-FFF2-40B4-BE49-F238E27FC236}">
                <a16:creationId xmlns:a16="http://schemas.microsoft.com/office/drawing/2014/main" id="{A6BF525F-5964-0C11-C5F7-523E5F4E4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8012" y="4224467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140</a:t>
            </a:r>
            <a:endParaRPr lang="en-US" altLang="en-US" sz="2400" i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84" name="Text Box 25">
            <a:extLst>
              <a:ext uri="{FF2B5EF4-FFF2-40B4-BE49-F238E27FC236}">
                <a16:creationId xmlns:a16="http://schemas.microsoft.com/office/drawing/2014/main" id="{C98AE411-EEFA-96F1-8E29-7770BCC8B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3500" y="2479035"/>
            <a:ext cx="5902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-0.4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85" name="Text Box 26">
            <a:extLst>
              <a:ext uri="{FF2B5EF4-FFF2-40B4-BE49-F238E27FC236}">
                <a16:creationId xmlns:a16="http://schemas.microsoft.com/office/drawing/2014/main" id="{3DBB2271-6F89-998F-5254-D7FFE0840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3310" y="3002952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0.5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86" name="Text Box 27">
            <a:extLst>
              <a:ext uri="{FF2B5EF4-FFF2-40B4-BE49-F238E27FC236}">
                <a16:creationId xmlns:a16="http://schemas.microsoft.com/office/drawing/2014/main" id="{CEDAEBD4-48F1-5F17-2711-7E058A7D1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789" y="3716863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0.8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87" name="Text Box 28">
            <a:extLst>
              <a:ext uri="{FF2B5EF4-FFF2-40B4-BE49-F238E27FC236}">
                <a16:creationId xmlns:a16="http://schemas.microsoft.com/office/drawing/2014/main" id="{B5E63E0B-4D75-39F5-0A52-3E340F2C2E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0524" y="4102987"/>
            <a:ext cx="5902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-0.4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88" name="Text Box 29">
            <a:extLst>
              <a:ext uri="{FF2B5EF4-FFF2-40B4-BE49-F238E27FC236}">
                <a16:creationId xmlns:a16="http://schemas.microsoft.com/office/drawing/2014/main" id="{DCED2D7B-C406-6999-1F19-93415B4D7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4562" y="3156897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0.1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89" name="Text Box 30">
            <a:extLst>
              <a:ext uri="{FF2B5EF4-FFF2-40B4-BE49-F238E27FC236}">
                <a16:creationId xmlns:a16="http://schemas.microsoft.com/office/drawing/2014/main" id="{4BA4F36E-6D61-595C-7AF9-2E740F508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8687" y="3601397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0.3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90" name="Text Box 31">
            <a:extLst>
              <a:ext uri="{FF2B5EF4-FFF2-40B4-BE49-F238E27FC236}">
                <a16:creationId xmlns:a16="http://schemas.microsoft.com/office/drawing/2014/main" id="{170DCFEC-DBA5-E2F9-C34F-2C6B1E1A7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2387" y="3845872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0.1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91" name="Text Box 32">
            <a:extLst>
              <a:ext uri="{FF2B5EF4-FFF2-40B4-BE49-F238E27FC236}">
                <a16:creationId xmlns:a16="http://schemas.microsoft.com/office/drawing/2014/main" id="{03347865-8D2C-7B86-2C1D-6C8A705F4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8262" y="2910835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0.2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92" name="Text Box 33">
            <a:extLst>
              <a:ext uri="{FF2B5EF4-FFF2-40B4-BE49-F238E27FC236}">
                <a16:creationId xmlns:a16="http://schemas.microsoft.com/office/drawing/2014/main" id="{1BC7CA10-1FA0-8FC4-6E68-CA97F33BF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1713" y="4906238"/>
            <a:ext cx="13049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>
                <a:latin typeface="Times New Roman" panose="02020603050405020304" pitchFamily="18" charset="0"/>
              </a:rPr>
              <a:t>Weights</a:t>
            </a:r>
          </a:p>
        </p:txBody>
      </p:sp>
      <p:sp>
        <p:nvSpPr>
          <p:cNvPr id="66593" name="Text Box 34">
            <a:extLst>
              <a:ext uri="{FF2B5EF4-FFF2-40B4-BE49-F238E27FC236}">
                <a16:creationId xmlns:a16="http://schemas.microsoft.com/office/drawing/2014/main" id="{96D28CE1-2003-575D-1580-4FC00BC48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1512" y="1619581"/>
            <a:ext cx="221258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Hidden Layer</a:t>
            </a:r>
          </a:p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(Two Neurons)</a:t>
            </a:r>
          </a:p>
        </p:txBody>
      </p:sp>
      <p:sp>
        <p:nvSpPr>
          <p:cNvPr id="66594" name="Text Box 35">
            <a:extLst>
              <a:ext uri="{FF2B5EF4-FFF2-40B4-BE49-F238E27FC236}">
                <a16:creationId xmlns:a16="http://schemas.microsoft.com/office/drawing/2014/main" id="{221F6690-D086-9CCA-8E6E-A985665AD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9692" y="3233293"/>
            <a:ext cx="30129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Times New Roman" panose="02020603050405020304" pitchFamily="18" charset="0"/>
              </a:rPr>
              <a:t>(Probability of Diabetes)</a:t>
            </a:r>
            <a:endParaRPr lang="en-US" altLang="en-US" sz="2400" i="1" dirty="0">
              <a:latin typeface="Times New Roman" panose="02020603050405020304" pitchFamily="18" charset="0"/>
            </a:endParaRPr>
          </a:p>
        </p:txBody>
      </p:sp>
      <p:sp>
        <p:nvSpPr>
          <p:cNvPr id="66595" name="Text Box 36">
            <a:extLst>
              <a:ext uri="{FF2B5EF4-FFF2-40B4-BE49-F238E27FC236}">
                <a16:creationId xmlns:a16="http://schemas.microsoft.com/office/drawing/2014/main" id="{A51897FE-0F4B-CE6A-9003-594A3943B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9120" y="322912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0.83</a:t>
            </a:r>
            <a:endParaRPr lang="en-US" altLang="en-US" sz="2400" i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6596" name="Group 37">
            <a:extLst>
              <a:ext uri="{FF2B5EF4-FFF2-40B4-BE49-F238E27FC236}">
                <a16:creationId xmlns:a16="http://schemas.microsoft.com/office/drawing/2014/main" id="{A6B830EA-2489-000A-50DF-0F938B9F4634}"/>
              </a:ext>
            </a:extLst>
          </p:cNvPr>
          <p:cNvGrpSpPr>
            <a:grpSpLocks/>
          </p:cNvGrpSpPr>
          <p:nvPr/>
        </p:nvGrpSpPr>
        <p:grpSpPr bwMode="auto">
          <a:xfrm>
            <a:off x="6151663" y="2915597"/>
            <a:ext cx="2058988" cy="1401763"/>
            <a:chOff x="3340" y="1013"/>
            <a:chExt cx="1297" cy="883"/>
          </a:xfrm>
        </p:grpSpPr>
        <p:sp>
          <p:nvSpPr>
            <p:cNvPr id="66620" name="AutoShape 38">
              <a:extLst>
                <a:ext uri="{FF2B5EF4-FFF2-40B4-BE49-F238E27FC236}">
                  <a16:creationId xmlns:a16="http://schemas.microsoft.com/office/drawing/2014/main" id="{C73BC0B0-7659-E68C-4BA5-AC1F3D4AF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6621" name="Group 39">
              <a:extLst>
                <a:ext uri="{FF2B5EF4-FFF2-40B4-BE49-F238E27FC236}">
                  <a16:creationId xmlns:a16="http://schemas.microsoft.com/office/drawing/2014/main" id="{3A1BBC5B-938B-40BB-B0F4-D81D030CE7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66625" name="Freeform 40">
                <a:extLst>
                  <a:ext uri="{FF2B5EF4-FFF2-40B4-BE49-F238E27FC236}">
                    <a16:creationId xmlns:a16="http://schemas.microsoft.com/office/drawing/2014/main" id="{BA805037-F6CD-0D35-510A-0474769A3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>
                  <a:gd name="T0" fmla="*/ 0 w 1024"/>
                  <a:gd name="T1" fmla="*/ 620 h 620"/>
                  <a:gd name="T2" fmla="*/ 455 w 1024"/>
                  <a:gd name="T3" fmla="*/ 496 h 620"/>
                  <a:gd name="T4" fmla="*/ 579 w 1024"/>
                  <a:gd name="T5" fmla="*/ 83 h 620"/>
                  <a:gd name="T6" fmla="*/ 1024 w 1024"/>
                  <a:gd name="T7" fmla="*/ 0 h 6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26" name="Freeform 41">
                <a:extLst>
                  <a:ext uri="{FF2B5EF4-FFF2-40B4-BE49-F238E27FC236}">
                    <a16:creationId xmlns:a16="http://schemas.microsoft.com/office/drawing/2014/main" id="{5C10FB82-136E-3D42-4CBA-7BA456166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>
                  <a:gd name="T0" fmla="*/ 11 w 404"/>
                  <a:gd name="T1" fmla="*/ 0 h 331"/>
                  <a:gd name="T2" fmla="*/ 0 w 404"/>
                  <a:gd name="T3" fmla="*/ 331 h 331"/>
                  <a:gd name="T4" fmla="*/ 404 w 404"/>
                  <a:gd name="T5" fmla="*/ 331 h 33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6622" name="Text Box 42">
              <a:extLst>
                <a:ext uri="{FF2B5EF4-FFF2-40B4-BE49-F238E27FC236}">
                  <a16:creationId xmlns:a16="http://schemas.microsoft.com/office/drawing/2014/main" id="{175CB13E-23EC-C638-9518-329251B93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3200">
                  <a:latin typeface="Symbol" panose="05050102010706020507" pitchFamily="18" charset="2"/>
                </a:rPr>
                <a:t>S</a:t>
              </a:r>
              <a:endParaRPr lang="en-US" altLang="en-US" sz="1200">
                <a:latin typeface="Times New Roman" panose="02020603050405020304" pitchFamily="18" charset="0"/>
              </a:endParaRPr>
            </a:p>
          </p:txBody>
        </p:sp>
        <p:sp>
          <p:nvSpPr>
            <p:cNvPr id="66623" name="Freeform 43">
              <a:extLst>
                <a:ext uri="{FF2B5EF4-FFF2-40B4-BE49-F238E27FC236}">
                  <a16:creationId xmlns:a16="http://schemas.microsoft.com/office/drawing/2014/main" id="{E4D7A60C-ED60-39D1-CDD2-BF51C5BB7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>
                <a:gd name="T0" fmla="*/ 0 w 440"/>
                <a:gd name="T1" fmla="*/ 0 h 235"/>
                <a:gd name="T2" fmla="*/ 93 w 440"/>
                <a:gd name="T3" fmla="*/ 176 h 235"/>
                <a:gd name="T4" fmla="*/ 383 w 440"/>
                <a:gd name="T5" fmla="*/ 218 h 235"/>
                <a:gd name="T6" fmla="*/ 434 w 440"/>
                <a:gd name="T7" fmla="*/ 73 h 2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24" name="Freeform 44">
              <a:extLst>
                <a:ext uri="{FF2B5EF4-FFF2-40B4-BE49-F238E27FC236}">
                  <a16:creationId xmlns:a16="http://schemas.microsoft.com/office/drawing/2014/main" id="{054B3A09-FEF2-BB67-A9A2-9A842D2A35E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13" y="1334"/>
              <a:ext cx="624" cy="96"/>
            </a:xfrm>
            <a:custGeom>
              <a:avLst/>
              <a:gdLst>
                <a:gd name="T0" fmla="*/ 0 w 579"/>
                <a:gd name="T1" fmla="*/ 179 h 179"/>
                <a:gd name="T2" fmla="*/ 362 w 579"/>
                <a:gd name="T3" fmla="*/ 24 h 179"/>
                <a:gd name="T4" fmla="*/ 579 w 579"/>
                <a:gd name="T5" fmla="*/ 34 h 17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6597" name="Group 45">
            <a:extLst>
              <a:ext uri="{FF2B5EF4-FFF2-40B4-BE49-F238E27FC236}">
                <a16:creationId xmlns:a16="http://schemas.microsoft.com/office/drawing/2014/main" id="{DE005708-E066-AB65-7A80-6D6DA5120E1F}"/>
              </a:ext>
            </a:extLst>
          </p:cNvPr>
          <p:cNvGrpSpPr>
            <a:grpSpLocks/>
          </p:cNvGrpSpPr>
          <p:nvPr/>
        </p:nvGrpSpPr>
        <p:grpSpPr bwMode="auto">
          <a:xfrm>
            <a:off x="4103785" y="2706047"/>
            <a:ext cx="822325" cy="712788"/>
            <a:chOff x="2360" y="1522"/>
            <a:chExt cx="518" cy="449"/>
          </a:xfrm>
        </p:grpSpPr>
        <p:sp>
          <p:nvSpPr>
            <p:cNvPr id="66612" name="AutoShape 46">
              <a:extLst>
                <a:ext uri="{FF2B5EF4-FFF2-40B4-BE49-F238E27FC236}">
                  <a16:creationId xmlns:a16="http://schemas.microsoft.com/office/drawing/2014/main" id="{9837A7B6-F025-7385-F2DF-4F45862E8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6613" name="AutoShape 47">
              <a:extLst>
                <a:ext uri="{FF2B5EF4-FFF2-40B4-BE49-F238E27FC236}">
                  <a16:creationId xmlns:a16="http://schemas.microsoft.com/office/drawing/2014/main" id="{6755E612-80C4-B15F-A93C-59FEE8BDC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6614" name="Group 48">
              <a:extLst>
                <a:ext uri="{FF2B5EF4-FFF2-40B4-BE49-F238E27FC236}">
                  <a16:creationId xmlns:a16="http://schemas.microsoft.com/office/drawing/2014/main" id="{B8EFCA50-9598-B2DF-0F01-E5122F53B0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66618" name="Freeform 49">
                <a:extLst>
                  <a:ext uri="{FF2B5EF4-FFF2-40B4-BE49-F238E27FC236}">
                    <a16:creationId xmlns:a16="http://schemas.microsoft.com/office/drawing/2014/main" id="{0526F90B-CBD7-6420-482A-0541137CE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>
                  <a:gd name="T0" fmla="*/ 0 w 1024"/>
                  <a:gd name="T1" fmla="*/ 620 h 620"/>
                  <a:gd name="T2" fmla="*/ 455 w 1024"/>
                  <a:gd name="T3" fmla="*/ 496 h 620"/>
                  <a:gd name="T4" fmla="*/ 579 w 1024"/>
                  <a:gd name="T5" fmla="*/ 83 h 620"/>
                  <a:gd name="T6" fmla="*/ 1024 w 1024"/>
                  <a:gd name="T7" fmla="*/ 0 h 6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19" name="Freeform 50">
                <a:extLst>
                  <a:ext uri="{FF2B5EF4-FFF2-40B4-BE49-F238E27FC236}">
                    <a16:creationId xmlns:a16="http://schemas.microsoft.com/office/drawing/2014/main" id="{A703F51A-ECDB-54C8-4F53-5F56AF639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>
                  <a:gd name="T0" fmla="*/ 11 w 404"/>
                  <a:gd name="T1" fmla="*/ 0 h 331"/>
                  <a:gd name="T2" fmla="*/ 0 w 404"/>
                  <a:gd name="T3" fmla="*/ 331 h 331"/>
                  <a:gd name="T4" fmla="*/ 404 w 404"/>
                  <a:gd name="T5" fmla="*/ 331 h 33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6615" name="Freeform 51">
              <a:extLst>
                <a:ext uri="{FF2B5EF4-FFF2-40B4-BE49-F238E27FC236}">
                  <a16:creationId xmlns:a16="http://schemas.microsoft.com/office/drawing/2014/main" id="{F41C744A-F243-590B-EF57-3976CCDDA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>
                <a:gd name="T0" fmla="*/ 0 w 440"/>
                <a:gd name="T1" fmla="*/ 0 h 235"/>
                <a:gd name="T2" fmla="*/ 93 w 440"/>
                <a:gd name="T3" fmla="*/ 176 h 235"/>
                <a:gd name="T4" fmla="*/ 383 w 440"/>
                <a:gd name="T5" fmla="*/ 218 h 235"/>
                <a:gd name="T6" fmla="*/ 434 w 440"/>
                <a:gd name="T7" fmla="*/ 73 h 2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17" name="Text Box 53">
              <a:extLst>
                <a:ext uri="{FF2B5EF4-FFF2-40B4-BE49-F238E27FC236}">
                  <a16:creationId xmlns:a16="http://schemas.microsoft.com/office/drawing/2014/main" id="{B031D1BF-3897-0429-7131-EF551304FF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400">
                  <a:latin typeface="Symbol" panose="05050102010706020507" pitchFamily="18" charset="2"/>
                </a:rPr>
                <a:t>S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6600" name="Group 56">
            <a:extLst>
              <a:ext uri="{FF2B5EF4-FFF2-40B4-BE49-F238E27FC236}">
                <a16:creationId xmlns:a16="http://schemas.microsoft.com/office/drawing/2014/main" id="{09EC35DC-42D1-4E6E-D764-5C9A0382FC82}"/>
              </a:ext>
            </a:extLst>
          </p:cNvPr>
          <p:cNvGrpSpPr>
            <a:grpSpLocks/>
          </p:cNvGrpSpPr>
          <p:nvPr/>
        </p:nvGrpSpPr>
        <p:grpSpPr bwMode="auto">
          <a:xfrm>
            <a:off x="4206977" y="3598222"/>
            <a:ext cx="822325" cy="712788"/>
            <a:chOff x="2360" y="1522"/>
            <a:chExt cx="518" cy="449"/>
          </a:xfrm>
        </p:grpSpPr>
        <p:sp>
          <p:nvSpPr>
            <p:cNvPr id="66604" name="AutoShape 57">
              <a:extLst>
                <a:ext uri="{FF2B5EF4-FFF2-40B4-BE49-F238E27FC236}">
                  <a16:creationId xmlns:a16="http://schemas.microsoft.com/office/drawing/2014/main" id="{ADDEF8D7-7318-6BB1-BC95-78777C3C0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6605" name="AutoShape 58">
              <a:extLst>
                <a:ext uri="{FF2B5EF4-FFF2-40B4-BE49-F238E27FC236}">
                  <a16:creationId xmlns:a16="http://schemas.microsoft.com/office/drawing/2014/main" id="{2C0981ED-5DC1-BA96-8A74-C3A908C27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6606" name="Group 59">
              <a:extLst>
                <a:ext uri="{FF2B5EF4-FFF2-40B4-BE49-F238E27FC236}">
                  <a16:creationId xmlns:a16="http://schemas.microsoft.com/office/drawing/2014/main" id="{E90CF28A-4410-E914-F055-C602A0FF36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66610" name="Freeform 60">
                <a:extLst>
                  <a:ext uri="{FF2B5EF4-FFF2-40B4-BE49-F238E27FC236}">
                    <a16:creationId xmlns:a16="http://schemas.microsoft.com/office/drawing/2014/main" id="{5AC94D66-8171-71E1-9101-46D6B24B1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>
                  <a:gd name="T0" fmla="*/ 0 w 1024"/>
                  <a:gd name="T1" fmla="*/ 620 h 620"/>
                  <a:gd name="T2" fmla="*/ 455 w 1024"/>
                  <a:gd name="T3" fmla="*/ 496 h 620"/>
                  <a:gd name="T4" fmla="*/ 579 w 1024"/>
                  <a:gd name="T5" fmla="*/ 83 h 620"/>
                  <a:gd name="T6" fmla="*/ 1024 w 1024"/>
                  <a:gd name="T7" fmla="*/ 0 h 6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11" name="Freeform 61">
                <a:extLst>
                  <a:ext uri="{FF2B5EF4-FFF2-40B4-BE49-F238E27FC236}">
                    <a16:creationId xmlns:a16="http://schemas.microsoft.com/office/drawing/2014/main" id="{C6690FAD-B939-FA49-3F79-5F9D07D95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>
                  <a:gd name="T0" fmla="*/ 11 w 404"/>
                  <a:gd name="T1" fmla="*/ 0 h 331"/>
                  <a:gd name="T2" fmla="*/ 0 w 404"/>
                  <a:gd name="T3" fmla="*/ 331 h 331"/>
                  <a:gd name="T4" fmla="*/ 404 w 404"/>
                  <a:gd name="T5" fmla="*/ 331 h 33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6607" name="Freeform 62">
              <a:extLst>
                <a:ext uri="{FF2B5EF4-FFF2-40B4-BE49-F238E27FC236}">
                  <a16:creationId xmlns:a16="http://schemas.microsoft.com/office/drawing/2014/main" id="{36341E76-B1A1-4010-F91E-B17C78748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>
                <a:gd name="T0" fmla="*/ 0 w 440"/>
                <a:gd name="T1" fmla="*/ 0 h 235"/>
                <a:gd name="T2" fmla="*/ 93 w 440"/>
                <a:gd name="T3" fmla="*/ 176 h 235"/>
                <a:gd name="T4" fmla="*/ 383 w 440"/>
                <a:gd name="T5" fmla="*/ 218 h 235"/>
                <a:gd name="T6" fmla="*/ 434 w 440"/>
                <a:gd name="T7" fmla="*/ 73 h 2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09" name="Text Box 64">
              <a:extLst>
                <a:ext uri="{FF2B5EF4-FFF2-40B4-BE49-F238E27FC236}">
                  <a16:creationId xmlns:a16="http://schemas.microsoft.com/office/drawing/2014/main" id="{F98C07C9-AFD3-036A-36B9-CD00697FB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400">
                  <a:latin typeface="Symbol" panose="05050102010706020507" pitchFamily="18" charset="2"/>
                </a:rPr>
                <a:t>S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</p:grpSp>
      <p:sp>
        <p:nvSpPr>
          <p:cNvPr id="66601" name="Rectangle 65">
            <a:extLst>
              <a:ext uri="{FF2B5EF4-FFF2-40B4-BE49-F238E27FC236}">
                <a16:creationId xmlns:a16="http://schemas.microsoft.com/office/drawing/2014/main" id="{46D447BA-A5DF-6EAC-27DC-8D0E6752C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061" y="385231"/>
            <a:ext cx="10515600" cy="1325563"/>
          </a:xfrm>
        </p:spPr>
        <p:txBody>
          <a:bodyPr/>
          <a:lstStyle/>
          <a:p>
            <a:r>
              <a:rPr lang="en-US" altLang="en-US" dirty="0"/>
              <a:t>Neural Network Model</a:t>
            </a:r>
          </a:p>
        </p:txBody>
      </p:sp>
      <p:sp>
        <p:nvSpPr>
          <p:cNvPr id="2" name="Text Box 33">
            <a:extLst>
              <a:ext uri="{FF2B5EF4-FFF2-40B4-BE49-F238E27FC236}">
                <a16:creationId xmlns:a16="http://schemas.microsoft.com/office/drawing/2014/main" id="{E2A3F1CC-FD56-7FF6-0963-3042A0988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711" y="4646161"/>
            <a:ext cx="160020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Activation</a:t>
            </a:r>
          </a:p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(e.g., </a:t>
            </a:r>
            <a:r>
              <a:rPr lang="en-US" altLang="en-US" sz="20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ReLU</a:t>
            </a: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3" name="Text Box 33">
            <a:extLst>
              <a:ext uri="{FF2B5EF4-FFF2-40B4-BE49-F238E27FC236}">
                <a16:creationId xmlns:a16="http://schemas.microsoft.com/office/drawing/2014/main" id="{D57FD304-38EF-9C1B-9FD1-B631DBF1B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1872" y="4693650"/>
            <a:ext cx="1903029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Activation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(e.g., Sigmoid)</a:t>
            </a:r>
          </a:p>
        </p:txBody>
      </p:sp>
      <p:sp>
        <p:nvSpPr>
          <p:cNvPr id="4" name="Text Box 17">
            <a:extLst>
              <a:ext uri="{FF2B5EF4-FFF2-40B4-BE49-F238E27FC236}">
                <a16:creationId xmlns:a16="http://schemas.microsoft.com/office/drawing/2014/main" id="{C9BCE762-0708-A8F1-EC73-D547E0033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635" y="4924482"/>
            <a:ext cx="1905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 dirty="0">
                <a:solidFill>
                  <a:srgbClr val="009900"/>
                </a:solidFill>
                <a:latin typeface="Times New Roman" panose="02020603050405020304" pitchFamily="18" charset="0"/>
              </a:rPr>
              <a:t>Inputs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946D6-9A26-813C-A3CD-C46955BFBDE4}"/>
              </a:ext>
            </a:extLst>
          </p:cNvPr>
          <p:cNvSpPr txBox="1"/>
          <p:nvPr/>
        </p:nvSpPr>
        <p:spPr>
          <a:xfrm>
            <a:off x="2695606" y="5883024"/>
            <a:ext cx="69365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H</a:t>
            </a:r>
            <a:r>
              <a:rPr lang="en-US" altLang="en-US" sz="1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1800" dirty="0">
                <a:latin typeface="Times New Roman" panose="02020603050405020304" pitchFamily="18" charset="0"/>
              </a:rPr>
              <a:t> = </a:t>
            </a:r>
            <a:r>
              <a:rPr lang="en-US" altLang="en-US" sz="1800" dirty="0" err="1">
                <a:latin typeface="Times New Roman" panose="02020603050405020304" pitchFamily="18" charset="0"/>
              </a:rPr>
              <a:t>Relu</a:t>
            </a:r>
            <a:r>
              <a:rPr lang="en-US" altLang="en-US" sz="1800" dirty="0">
                <a:latin typeface="Times New Roman" panose="02020603050405020304" pitchFamily="18" charset="0"/>
              </a:rPr>
              <a:t> (34 * -0.4 + 29 * 0.1 + 140*0.1) = max(0,3.3) = 3.3</a:t>
            </a:r>
          </a:p>
          <a:p>
            <a:r>
              <a:rPr lang="en-US" altLang="en-US" sz="1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H</a:t>
            </a:r>
            <a:r>
              <a:rPr lang="en-US" altLang="en-US" sz="1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1800" dirty="0">
                <a:latin typeface="Times New Roman" panose="02020603050405020304" pitchFamily="18" charset="0"/>
              </a:rPr>
              <a:t> = </a:t>
            </a:r>
            <a:r>
              <a:rPr lang="en-US" altLang="en-US" sz="1800" dirty="0" err="1">
                <a:latin typeface="Times New Roman" panose="02020603050405020304" pitchFamily="18" charset="0"/>
              </a:rPr>
              <a:t>Relu</a:t>
            </a:r>
            <a:r>
              <a:rPr lang="en-US" altLang="en-US" sz="1800" dirty="0">
                <a:latin typeface="Times New Roman" panose="02020603050405020304" pitchFamily="18" charset="0"/>
              </a:rPr>
              <a:t> (34 * 0.2 + 29 * 0.3 + 140*-0.4)= max(0,-40.5) = 0</a:t>
            </a:r>
          </a:p>
          <a:p>
            <a:r>
              <a:rPr lang="en-US" altLang="en-US" sz="1800" dirty="0">
                <a:solidFill>
                  <a:srgbClr val="CC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en-US" sz="1200" dirty="0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1800" dirty="0">
                <a:latin typeface="Times New Roman" panose="02020603050405020304" pitchFamily="18" charset="0"/>
              </a:rPr>
              <a:t> = Sigmoid (3.3 * 0.5 + 0 * 0.8) = 0.83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48079-5132-D937-B15C-94453DFC897D}"/>
              </a:ext>
            </a:extLst>
          </p:cNvPr>
          <p:cNvSpPr txBox="1"/>
          <p:nvPr/>
        </p:nvSpPr>
        <p:spPr>
          <a:xfrm>
            <a:off x="4789130" y="2623025"/>
            <a:ext cx="666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H</a:t>
            </a:r>
            <a:r>
              <a:rPr lang="en-US" altLang="en-US" sz="1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3E207-3E94-6B3D-EEDE-623F187AE8A6}"/>
              </a:ext>
            </a:extLst>
          </p:cNvPr>
          <p:cNvSpPr txBox="1"/>
          <p:nvPr/>
        </p:nvSpPr>
        <p:spPr>
          <a:xfrm>
            <a:off x="4912408" y="3987747"/>
            <a:ext cx="666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H</a:t>
            </a:r>
            <a:r>
              <a:rPr lang="en-US" altLang="en-US" sz="1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5A2FC-39D9-23E4-094F-8143128443C6}"/>
              </a:ext>
            </a:extLst>
          </p:cNvPr>
          <p:cNvSpPr txBox="1"/>
          <p:nvPr/>
        </p:nvSpPr>
        <p:spPr>
          <a:xfrm>
            <a:off x="7510143" y="2807689"/>
            <a:ext cx="505267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CC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en-US" sz="1200" dirty="0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958" y="303384"/>
            <a:ext cx="10515600" cy="1325563"/>
          </a:xfrm>
        </p:spPr>
        <p:txBody>
          <a:bodyPr/>
          <a:lstStyle/>
          <a:p>
            <a:r>
              <a:rPr lang="en-US" sz="4000" dirty="0"/>
              <a:t>Training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959" y="1517630"/>
            <a:ext cx="8420246" cy="4296014"/>
          </a:xfrm>
        </p:spPr>
        <p:txBody>
          <a:bodyPr>
            <a:noAutofit/>
          </a:bodyPr>
          <a:lstStyle/>
          <a:p>
            <a:r>
              <a:rPr lang="en-US" sz="2400" dirty="0"/>
              <a:t>Training process as a </a:t>
            </a:r>
            <a:r>
              <a:rPr lang="en-US" sz="2400" dirty="0">
                <a:solidFill>
                  <a:srgbClr val="C00000"/>
                </a:solidFill>
              </a:rPr>
              <a:t>game</a:t>
            </a:r>
            <a:r>
              <a:rPr lang="en-US" sz="2400" dirty="0"/>
              <a:t> between generator and a discriminative networks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</a:p>
          <a:p>
            <a:r>
              <a:rPr lang="en-US" sz="2400" dirty="0">
                <a:solidFill>
                  <a:srgbClr val="C00000"/>
                </a:solidFill>
              </a:rPr>
              <a:t>Generator</a:t>
            </a:r>
            <a:r>
              <a:rPr lang="en-US" sz="2400" dirty="0"/>
              <a:t> tries to </a:t>
            </a:r>
            <a:r>
              <a:rPr lang="en-US" sz="2400" dirty="0">
                <a:solidFill>
                  <a:srgbClr val="C00000"/>
                </a:solidFill>
              </a:rPr>
              <a:t>fool</a:t>
            </a:r>
            <a:r>
              <a:rPr lang="en-US" sz="2400" dirty="0"/>
              <a:t> Discriminator</a:t>
            </a:r>
          </a:p>
          <a:p>
            <a:r>
              <a:rPr lang="en-US" sz="2400" dirty="0">
                <a:solidFill>
                  <a:srgbClr val="C00000"/>
                </a:solidFill>
              </a:rPr>
              <a:t>Discriminator</a:t>
            </a:r>
            <a:r>
              <a:rPr lang="en-US" sz="2400" dirty="0"/>
              <a:t> tries </a:t>
            </a:r>
            <a:r>
              <a:rPr lang="en-US" sz="2400" dirty="0">
                <a:solidFill>
                  <a:srgbClr val="C00000"/>
                </a:solidFill>
              </a:rPr>
              <a:t>not to be fooled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/>
              <a:t>Models are </a:t>
            </a:r>
            <a:r>
              <a:rPr lang="en-US" sz="2400" dirty="0">
                <a:solidFill>
                  <a:srgbClr val="C00000"/>
                </a:solidFill>
              </a:rPr>
              <a:t>trained together</a:t>
            </a:r>
          </a:p>
          <a:p>
            <a:pPr lvl="1"/>
            <a:r>
              <a:rPr lang="en-US" sz="1800" dirty="0"/>
              <a:t>As Generator gets better, Discriminator has a more challenging task</a:t>
            </a:r>
          </a:p>
          <a:p>
            <a:pPr lvl="1"/>
            <a:r>
              <a:rPr lang="en-US" sz="1800" dirty="0"/>
              <a:t>As Discriminator gets better, Generator has a more challenging task</a:t>
            </a:r>
          </a:p>
          <a:p>
            <a:r>
              <a:rPr lang="en-US" sz="2400" dirty="0"/>
              <a:t>During this competition both model </a:t>
            </a:r>
            <a:r>
              <a:rPr lang="en-US" sz="2400" dirty="0">
                <a:solidFill>
                  <a:srgbClr val="C00000"/>
                </a:solidFill>
              </a:rPr>
              <a:t>get stronger </a:t>
            </a:r>
            <a:r>
              <a:rPr lang="en-US" sz="2400" dirty="0"/>
              <a:t>till the time that discriminator </a:t>
            </a:r>
            <a:r>
              <a:rPr lang="en-US" sz="2400" dirty="0">
                <a:solidFill>
                  <a:srgbClr val="C00000"/>
                </a:solidFill>
              </a:rPr>
              <a:t>cannot recognize </a:t>
            </a:r>
            <a:r>
              <a:rPr lang="en-US" sz="2400" dirty="0"/>
              <a:t>fake pictures</a:t>
            </a:r>
            <a:endParaRPr lang="en-US" sz="2400" dirty="0">
              <a:solidFill>
                <a:srgbClr val="C00000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Ultimately, the discriminator model is not important</a:t>
            </a:r>
          </a:p>
          <a:p>
            <a:pPr marL="0" indent="0">
              <a:buNone/>
            </a:pPr>
            <a:r>
              <a:rPr lang="en-US" sz="2400" dirty="0"/>
              <a:t>  (Its role is to force generator to work harder)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911477" y="1690688"/>
            <a:ext cx="1442323" cy="1673666"/>
            <a:chOff x="7789972" y="725558"/>
            <a:chExt cx="3248349" cy="3769374"/>
          </a:xfrm>
        </p:grpSpPr>
        <p:sp>
          <p:nvSpPr>
            <p:cNvPr id="5" name="Rectangle 4"/>
            <p:cNvSpPr/>
            <p:nvPr/>
          </p:nvSpPr>
          <p:spPr>
            <a:xfrm>
              <a:off x="7789972" y="2233651"/>
              <a:ext cx="3248349" cy="1464207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srgbClr val="A09D00"/>
                  </a:solidFill>
                </a:rPr>
                <a:t>Discriminative</a:t>
              </a:r>
              <a:br>
                <a:rPr lang="en-US" sz="1500" b="1" dirty="0">
                  <a:solidFill>
                    <a:srgbClr val="A09D00"/>
                  </a:solidFill>
                </a:rPr>
              </a:br>
              <a:r>
                <a:rPr lang="en-US" sz="1500" b="1" dirty="0">
                  <a:solidFill>
                    <a:srgbClr val="A09D00"/>
                  </a:solidFill>
                </a:rPr>
                <a:t>Model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9395254" y="3697858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281295" y="725558"/>
              <a:ext cx="2644996" cy="7278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rgbClr val="A09D00"/>
                  </a:solidFill>
                </a:rPr>
                <a:t>real or fake?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10800000">
            <a:off x="10755857" y="3874479"/>
            <a:ext cx="1238139" cy="2224917"/>
            <a:chOff x="10058401" y="1703799"/>
            <a:chExt cx="1650852" cy="2966556"/>
          </a:xfrm>
        </p:grpSpPr>
        <p:grpSp>
          <p:nvGrpSpPr>
            <p:cNvPr id="9" name="Group 8"/>
            <p:cNvGrpSpPr/>
            <p:nvPr/>
          </p:nvGrpSpPr>
          <p:grpSpPr>
            <a:xfrm>
              <a:off x="10058401" y="2477597"/>
              <a:ext cx="1650852" cy="2192758"/>
              <a:chOff x="1079157" y="2168678"/>
              <a:chExt cx="2511706" cy="333619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79157" y="2168678"/>
                <a:ext cx="2511706" cy="1796884"/>
                <a:chOff x="1192193" y="3107797"/>
                <a:chExt cx="2511706" cy="1796884"/>
              </a:xfrm>
            </p:grpSpPr>
            <p:sp>
              <p:nvSpPr>
                <p:cNvPr id="12" name="Rectangle 11"/>
                <p:cNvSpPr/>
                <p:nvPr/>
              </p:nvSpPr>
              <p:spPr>
                <a:xfrm rot="10800000">
                  <a:off x="1192193" y="3107797"/>
                  <a:ext cx="2511706" cy="1175590"/>
                </a:xfrm>
                <a:prstGeom prst="rect">
                  <a:avLst/>
                </a:prstGeom>
                <a:noFill/>
                <a:ln w="25400">
                  <a:solidFill>
                    <a:srgbClr val="27D5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b="1" dirty="0">
                      <a:solidFill>
                        <a:srgbClr val="27D5F0"/>
                      </a:solidFill>
                    </a:rPr>
                    <a:t>Generative</a:t>
                  </a:r>
                  <a:br>
                    <a:rPr lang="en-US" sz="1500" b="1" dirty="0">
                      <a:solidFill>
                        <a:srgbClr val="27D5F0"/>
                      </a:solidFill>
                    </a:rPr>
                  </a:br>
                  <a:r>
                    <a:rPr lang="en-US" sz="1500" b="1" dirty="0">
                      <a:solidFill>
                        <a:srgbClr val="27D5F0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2448046" y="4283386"/>
                  <a:ext cx="0" cy="621295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800000">
                <a:off x="1623295" y="4081443"/>
                <a:ext cx="1423430" cy="1423429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0058401" y="1703799"/>
              <a:ext cx="1650852" cy="789358"/>
              <a:chOff x="10058401" y="1703799"/>
              <a:chExt cx="1650852" cy="7893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rgbClr val="27D5F0"/>
                        </a:solidFill>
                      </a:rPr>
                      <a:t>noise (</a:t>
                    </a:r>
                    <a14:m>
                      <m:oMath xmlns:m="http://schemas.openxmlformats.org/officeDocument/2006/math">
                        <m:r>
                          <a:rPr lang="en-US" sz="1500" b="1" i="1">
                            <a:solidFill>
                              <a:srgbClr val="27D5F0"/>
                            </a:solidFill>
                            <a:latin typeface="Cambria Math" charset="0"/>
                          </a:rPr>
                          <m:t>𝒛</m:t>
                        </m:r>
                      </m:oMath>
                    </a14:m>
                    <a:r>
                      <a:rPr lang="en-US" sz="1500" b="1" dirty="0">
                        <a:solidFill>
                          <a:srgbClr val="27D5F0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524" b="-30159"/>
                    </a:stretch>
                  </a:blipFill>
                  <a:ln w="254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/>
              <p:cNvCxnSpPr/>
              <p:nvPr/>
            </p:nvCxnSpPr>
            <p:spPr>
              <a:xfrm>
                <a:off x="10883827" y="2084803"/>
                <a:ext cx="0" cy="408354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 rot="10800000">
            <a:off x="9140222" y="3871841"/>
            <a:ext cx="1306100" cy="1647206"/>
            <a:chOff x="3819074" y="2168678"/>
            <a:chExt cx="2511706" cy="3167670"/>
          </a:xfrm>
        </p:grpSpPr>
        <p:grpSp>
          <p:nvGrpSpPr>
            <p:cNvPr id="20" name="Group 19"/>
            <p:cNvGrpSpPr/>
            <p:nvPr/>
          </p:nvGrpSpPr>
          <p:grpSpPr>
            <a:xfrm>
              <a:off x="3819074" y="2168678"/>
              <a:ext cx="2511706" cy="1796884"/>
              <a:chOff x="1192193" y="3107797"/>
              <a:chExt cx="2511706" cy="1796884"/>
            </a:xfrm>
          </p:grpSpPr>
          <p:sp>
            <p:nvSpPr>
              <p:cNvPr id="23" name="Rectangle 22"/>
              <p:cNvSpPr/>
              <p:nvPr/>
            </p:nvSpPr>
            <p:spPr>
              <a:xfrm rot="10800000">
                <a:off x="1192193" y="3107797"/>
                <a:ext cx="2511706" cy="1114420"/>
              </a:xfrm>
              <a:prstGeom prst="rect">
                <a:avLst/>
              </a:prstGeom>
              <a:noFill/>
              <a:ln w="254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b="1" dirty="0">
                    <a:solidFill>
                      <a:srgbClr val="FF00FF"/>
                    </a:solidFill>
                  </a:rPr>
                  <a:t>Real world</a:t>
                </a: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FF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4404827" y="3996145"/>
              <a:ext cx="1340203" cy="1340203"/>
            </a:xfrm>
            <a:prstGeom prst="rect">
              <a:avLst/>
            </a:prstGeom>
          </p:spPr>
        </p:pic>
      </p:grpSp>
      <p:sp>
        <p:nvSpPr>
          <p:cNvPr id="25" name="Oval 24"/>
          <p:cNvSpPr/>
          <p:nvPr/>
        </p:nvSpPr>
        <p:spPr>
          <a:xfrm>
            <a:off x="10584389" y="3300591"/>
            <a:ext cx="74141" cy="74141"/>
          </a:xfrm>
          <a:prstGeom prst="ellipse">
            <a:avLst/>
          </a:prstGeom>
          <a:solidFill>
            <a:srgbClr val="A09D00"/>
          </a:solidFill>
          <a:ln w="25400">
            <a:solidFill>
              <a:srgbClr val="A09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0265475" y="3300591"/>
            <a:ext cx="379348" cy="447491"/>
          </a:xfrm>
          <a:prstGeom prst="straightConnector1">
            <a:avLst/>
          </a:prstGeom>
          <a:ln w="25400">
            <a:solidFill>
              <a:srgbClr val="A09D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0607921" y="3311476"/>
            <a:ext cx="379348" cy="447491"/>
          </a:xfrm>
          <a:prstGeom prst="straightConnector1">
            <a:avLst/>
          </a:prstGeom>
          <a:ln w="25400">
            <a:solidFill>
              <a:srgbClr val="A09D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750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ats with text&#10;&#10;Description automatically generated">
            <a:extLst>
              <a:ext uri="{FF2B5EF4-FFF2-40B4-BE49-F238E27FC236}">
                <a16:creationId xmlns:a16="http://schemas.microsoft.com/office/drawing/2014/main" id="{C8BC9AED-8CF5-3974-E694-00B6061D1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003" y="2335556"/>
            <a:ext cx="6097711" cy="2817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8CE5A1-E168-6C4E-694B-90BEB670213F}"/>
              </a:ext>
            </a:extLst>
          </p:cNvPr>
          <p:cNvSpPr txBox="1"/>
          <p:nvPr/>
        </p:nvSpPr>
        <p:spPr>
          <a:xfrm>
            <a:off x="481173" y="844617"/>
            <a:ext cx="112296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Noise</a:t>
            </a:r>
            <a:r>
              <a:rPr lang="en-US" sz="2400" dirty="0"/>
              <a:t> is a </a:t>
            </a:r>
            <a:r>
              <a:rPr lang="en-US" sz="2400" dirty="0">
                <a:solidFill>
                  <a:srgbClr val="C00000"/>
                </a:solidFill>
              </a:rPr>
              <a:t>random</a:t>
            </a:r>
            <a:r>
              <a:rPr lang="en-US" sz="2400" dirty="0"/>
              <a:t> small number vector.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generator</a:t>
            </a:r>
            <a:r>
              <a:rPr lang="en-US" sz="2400" dirty="0"/>
              <a:t> transforms this noise into a </a:t>
            </a:r>
            <a:r>
              <a:rPr lang="en-US" sz="2400" dirty="0">
                <a:solidFill>
                  <a:srgbClr val="C00000"/>
                </a:solidFill>
              </a:rPr>
              <a:t>meaningful output</a:t>
            </a:r>
            <a:r>
              <a:rPr lang="en-US" sz="24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By introducing noise, we can get the GAN to produce a </a:t>
            </a:r>
            <a:r>
              <a:rPr lang="en-US" sz="2400" dirty="0">
                <a:solidFill>
                  <a:srgbClr val="C00000"/>
                </a:solidFill>
              </a:rPr>
              <a:t>wide variety </a:t>
            </a:r>
            <a:r>
              <a:rPr lang="en-US" sz="2400" dirty="0"/>
              <a:t>of data (images) in the target distribution (target class).</a:t>
            </a:r>
          </a:p>
          <a:p>
            <a:endParaRPr lang="en-US" sz="2400" dirty="0"/>
          </a:p>
        </p:txBody>
      </p:sp>
      <p:pic>
        <p:nvPicPr>
          <p:cNvPr id="6" name="Picture 5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F4E2BB7B-AEAD-D022-1C9E-BB9F72A32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26" y="5153025"/>
            <a:ext cx="7981950" cy="1600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9AB929-9883-8338-BF98-B8CD02C4A048}"/>
              </a:ext>
            </a:extLst>
          </p:cNvPr>
          <p:cNvSpPr txBox="1"/>
          <p:nvPr/>
        </p:nvSpPr>
        <p:spPr>
          <a:xfrm>
            <a:off x="421241" y="169657"/>
            <a:ext cx="60977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+mj-lt"/>
                <a:ea typeface="+mj-ea"/>
                <a:cs typeface="+mj-cs"/>
              </a:rPr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23700215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an discriminator mnist">
            <a:extLst>
              <a:ext uri="{FF2B5EF4-FFF2-40B4-BE49-F238E27FC236}">
                <a16:creationId xmlns:a16="http://schemas.microsoft.com/office/drawing/2014/main" id="{B7C6F6AF-F916-46F5-87D7-8BF00AA8D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016" y="3711736"/>
            <a:ext cx="9144000" cy="213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6EABE-FE79-4355-94E9-8E250AB31D3A}"/>
              </a:ext>
            </a:extLst>
          </p:cNvPr>
          <p:cNvSpPr txBox="1"/>
          <p:nvPr/>
        </p:nvSpPr>
        <p:spPr>
          <a:xfrm>
            <a:off x="965770" y="867786"/>
            <a:ext cx="10685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ea typeface="+mj-ea"/>
                <a:cs typeface="+mj-cs"/>
              </a:rPr>
              <a:t>Layers of Generative Adversarial Network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6DEAE1B0-51BE-411D-B7D3-83E372DCD958}"/>
              </a:ext>
            </a:extLst>
          </p:cNvPr>
          <p:cNvSpPr/>
          <p:nvPr/>
        </p:nvSpPr>
        <p:spPr>
          <a:xfrm rot="5400000">
            <a:off x="8411605" y="3869497"/>
            <a:ext cx="252911" cy="4210000"/>
          </a:xfrm>
          <a:prstGeom prst="rightBrace">
            <a:avLst>
              <a:gd name="adj1" fmla="val 42424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072A0-A40E-4833-A8C4-4B22EF8C17F6}"/>
              </a:ext>
            </a:extLst>
          </p:cNvPr>
          <p:cNvSpPr txBox="1"/>
          <p:nvPr/>
        </p:nvSpPr>
        <p:spPr>
          <a:xfrm>
            <a:off x="7705139" y="6189945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Classifier (CNN)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DE7CDC1-DCAE-4155-B99D-2B146E85789C}"/>
              </a:ext>
            </a:extLst>
          </p:cNvPr>
          <p:cNvSpPr/>
          <p:nvPr/>
        </p:nvSpPr>
        <p:spPr>
          <a:xfrm rot="5400000">
            <a:off x="3891080" y="3902416"/>
            <a:ext cx="252911" cy="4210000"/>
          </a:xfrm>
          <a:prstGeom prst="rightBrace">
            <a:avLst>
              <a:gd name="adj1" fmla="val 42424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0F732-D39A-416E-8661-C9F8604C2A6D}"/>
              </a:ext>
            </a:extLst>
          </p:cNvPr>
          <p:cNvSpPr txBox="1"/>
          <p:nvPr/>
        </p:nvSpPr>
        <p:spPr>
          <a:xfrm>
            <a:off x="2790789" y="6189945"/>
            <a:ext cx="2453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Transposed convolution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(Deconvolution)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DC243-00CF-E0EF-D22D-3C9EB2A7C162}"/>
              </a:ext>
            </a:extLst>
          </p:cNvPr>
          <p:cNvSpPr txBox="1"/>
          <p:nvPr/>
        </p:nvSpPr>
        <p:spPr>
          <a:xfrm>
            <a:off x="965770" y="1891116"/>
            <a:ext cx="104751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space from which the </a:t>
            </a:r>
            <a:r>
              <a:rPr lang="en-US" sz="2400" dirty="0">
                <a:solidFill>
                  <a:srgbClr val="C00000"/>
                </a:solidFill>
              </a:rPr>
              <a:t>noise</a:t>
            </a:r>
            <a:r>
              <a:rPr lang="en-US" sz="2400" dirty="0"/>
              <a:t> is sampled is usually of </a:t>
            </a:r>
            <a:r>
              <a:rPr lang="en-US" sz="2400" dirty="0">
                <a:solidFill>
                  <a:srgbClr val="C00000"/>
                </a:solidFill>
              </a:rPr>
              <a:t>smaller dimension </a:t>
            </a:r>
            <a:r>
              <a:rPr lang="en-US" sz="2400" dirty="0"/>
              <a:t>than the dimensionality of the </a:t>
            </a:r>
            <a:r>
              <a:rPr lang="en-US" sz="2400" dirty="0">
                <a:solidFill>
                  <a:srgbClr val="C00000"/>
                </a:solidFill>
              </a:rPr>
              <a:t>output space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change </a:t>
            </a:r>
            <a:r>
              <a:rPr lang="en-US" sz="2400" dirty="0">
                <a:solidFill>
                  <a:srgbClr val="C00000"/>
                </a:solidFill>
              </a:rPr>
              <a:t>noise</a:t>
            </a:r>
            <a:r>
              <a:rPr lang="en-US" sz="2400" dirty="0"/>
              <a:t> input to an image can be fed to discriminator, </a:t>
            </a:r>
            <a:r>
              <a:rPr lang="en-US" sz="2400" dirty="0">
                <a:solidFill>
                  <a:srgbClr val="C00000"/>
                </a:solidFill>
              </a:rPr>
              <a:t>transposed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convolutional</a:t>
            </a:r>
            <a:r>
              <a:rPr lang="en-US" sz="2400" dirty="0"/>
              <a:t> layers can be used</a:t>
            </a:r>
          </a:p>
        </p:txBody>
      </p:sp>
    </p:spTree>
    <p:extLst>
      <p:ext uri="{BB962C8B-B14F-4D97-AF65-F5344CB8AC3E}">
        <p14:creationId xmlns:p14="http://schemas.microsoft.com/office/powerpoint/2010/main" val="23416971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 of a diagram of a domain&#10;&#10;Description automatically generated">
            <a:extLst>
              <a:ext uri="{FF2B5EF4-FFF2-40B4-BE49-F238E27FC236}">
                <a16:creationId xmlns:a16="http://schemas.microsoft.com/office/drawing/2014/main" id="{9C9AC14D-BDCF-8D24-3A90-AB7265269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229" y="4283241"/>
            <a:ext cx="3638302" cy="2362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DEF517-E5AF-185E-40F4-2E573ADDB75B}"/>
              </a:ext>
            </a:extLst>
          </p:cNvPr>
          <p:cNvSpPr txBox="1"/>
          <p:nvPr/>
        </p:nvSpPr>
        <p:spPr>
          <a:xfrm>
            <a:off x="883579" y="512595"/>
            <a:ext cx="9351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latin typeface="+mj-lt"/>
                <a:ea typeface="+mj-ea"/>
                <a:cs typeface="+mj-cs"/>
              </a:rPr>
              <a:t>Cycle 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40A73-67CB-884C-E3EE-CF3D1147F82C}"/>
              </a:ext>
            </a:extLst>
          </p:cNvPr>
          <p:cNvSpPr txBox="1"/>
          <p:nvPr/>
        </p:nvSpPr>
        <p:spPr>
          <a:xfrm>
            <a:off x="883579" y="1126660"/>
            <a:ext cx="108289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Cycle GAN uses </a:t>
            </a:r>
            <a:r>
              <a:rPr lang="en-US" sz="2400" dirty="0">
                <a:solidFill>
                  <a:srgbClr val="C00000"/>
                </a:solidFill>
              </a:rPr>
              <a:t>two</a:t>
            </a:r>
            <a:r>
              <a:rPr lang="en-US" sz="2400" dirty="0"/>
              <a:t> generative adversarial networks (</a:t>
            </a:r>
            <a:r>
              <a:rPr lang="en-US" sz="2400" dirty="0">
                <a:solidFill>
                  <a:srgbClr val="C00000"/>
                </a:solidFill>
              </a:rPr>
              <a:t>GANs</a:t>
            </a:r>
            <a:r>
              <a:rPr lang="en-US" sz="2400" dirty="0"/>
              <a:t>) to learn the </a:t>
            </a:r>
            <a:r>
              <a:rPr lang="en-US" sz="2400" dirty="0">
                <a:solidFill>
                  <a:srgbClr val="C00000"/>
                </a:solidFill>
              </a:rPr>
              <a:t>mapping</a:t>
            </a:r>
            <a:r>
              <a:rPr lang="en-US" sz="2400" dirty="0"/>
              <a:t> between </a:t>
            </a:r>
            <a:r>
              <a:rPr lang="en-US" sz="2400" dirty="0">
                <a:solidFill>
                  <a:srgbClr val="C00000"/>
                </a:solidFill>
              </a:rPr>
              <a:t>two domains </a:t>
            </a:r>
            <a:r>
              <a:rPr lang="en-US" sz="2400" dirty="0"/>
              <a:t>of images. The model is trained to capture the characteristics of the target domain and to generate new images from the source domain that share the same characteristics.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One generator </a:t>
            </a:r>
            <a:r>
              <a:rPr lang="en-US" sz="2400" dirty="0"/>
              <a:t>takes images from the </a:t>
            </a:r>
            <a:r>
              <a:rPr lang="en-US" sz="2400" dirty="0">
                <a:solidFill>
                  <a:srgbClr val="C00000"/>
                </a:solidFill>
              </a:rPr>
              <a:t>first domain </a:t>
            </a:r>
            <a:r>
              <a:rPr lang="en-US" sz="2400" dirty="0"/>
              <a:t>as input and outputs images for the </a:t>
            </a:r>
            <a:r>
              <a:rPr lang="en-US" sz="2400" dirty="0">
                <a:solidFill>
                  <a:srgbClr val="C00000"/>
                </a:solidFill>
              </a:rPr>
              <a:t>second domain</a:t>
            </a:r>
            <a:r>
              <a:rPr lang="en-US" sz="2400" dirty="0"/>
              <a:t>, and the </a:t>
            </a:r>
            <a:r>
              <a:rPr lang="en-US" sz="2400" dirty="0">
                <a:solidFill>
                  <a:srgbClr val="C00000"/>
                </a:solidFill>
              </a:rPr>
              <a:t>other generator </a:t>
            </a:r>
            <a:r>
              <a:rPr lang="en-US" sz="2400" dirty="0"/>
              <a:t>takes images from the </a:t>
            </a:r>
            <a:r>
              <a:rPr lang="en-US" sz="2400" dirty="0">
                <a:solidFill>
                  <a:srgbClr val="C00000"/>
                </a:solidFill>
              </a:rPr>
              <a:t>second domain </a:t>
            </a:r>
            <a:r>
              <a:rPr lang="en-US" sz="2400" dirty="0"/>
              <a:t>as input and generates images for the </a:t>
            </a:r>
            <a:r>
              <a:rPr lang="en-US" sz="2400" dirty="0">
                <a:solidFill>
                  <a:srgbClr val="C00000"/>
                </a:solidFill>
              </a:rPr>
              <a:t>first domain</a:t>
            </a:r>
            <a:r>
              <a:rPr lang="en-US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Discriminator models </a:t>
            </a:r>
            <a:r>
              <a:rPr lang="en-US" sz="2400" dirty="0"/>
              <a:t>are then used to determine how plausible the generated images are and update the generator models accordingly.</a:t>
            </a:r>
          </a:p>
        </p:txBody>
      </p:sp>
    </p:spTree>
    <p:extLst>
      <p:ext uri="{BB962C8B-B14F-4D97-AF65-F5344CB8AC3E}">
        <p14:creationId xmlns:p14="http://schemas.microsoft.com/office/powerpoint/2010/main" val="2369235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1120" y="475082"/>
            <a:ext cx="91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latin typeface="+mj-lt"/>
                <a:ea typeface="+mj-ea"/>
                <a:cs typeface="+mj-cs"/>
              </a:rPr>
              <a:t>Cycle GAN - Training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45DFD-B3B8-282A-171E-AF7D9F26FA66}"/>
              </a:ext>
            </a:extLst>
          </p:cNvPr>
          <p:cNvSpPr txBox="1"/>
          <p:nvPr/>
        </p:nvSpPr>
        <p:spPr>
          <a:xfrm>
            <a:off x="1021120" y="1197603"/>
            <a:ext cx="1020277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First, the </a:t>
            </a:r>
            <a:r>
              <a:rPr lang="en-US" sz="2400" dirty="0">
                <a:solidFill>
                  <a:srgbClr val="C00000"/>
                </a:solidFill>
              </a:rPr>
              <a:t>generator</a:t>
            </a:r>
            <a:r>
              <a:rPr lang="en-US" sz="2400" dirty="0"/>
              <a:t> of the </a:t>
            </a:r>
            <a:r>
              <a:rPr lang="en-US" sz="2400" dirty="0">
                <a:solidFill>
                  <a:srgbClr val="C00000"/>
                </a:solidFill>
              </a:rPr>
              <a:t>first GAN </a:t>
            </a:r>
            <a:r>
              <a:rPr lang="en-US" sz="2400" dirty="0"/>
              <a:t>is trained to </a:t>
            </a:r>
            <a:r>
              <a:rPr lang="en-US" sz="2400" dirty="0">
                <a:solidFill>
                  <a:srgbClr val="C00000"/>
                </a:solidFill>
              </a:rPr>
              <a:t>generate</a:t>
            </a:r>
            <a:r>
              <a:rPr lang="en-US" sz="2400" dirty="0"/>
              <a:t> a target domain image from a source domain image.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discriminator</a:t>
            </a:r>
            <a:r>
              <a:rPr lang="en-US" sz="2400" dirty="0"/>
              <a:t> of the </a:t>
            </a:r>
            <a:r>
              <a:rPr lang="en-US" sz="2400" dirty="0">
                <a:solidFill>
                  <a:srgbClr val="C00000"/>
                </a:solidFill>
              </a:rPr>
              <a:t>first GAN </a:t>
            </a:r>
            <a:r>
              <a:rPr lang="en-US" sz="2400" dirty="0"/>
              <a:t>is trained to </a:t>
            </a:r>
            <a:r>
              <a:rPr lang="en-US" sz="2400" dirty="0">
                <a:solidFill>
                  <a:srgbClr val="C00000"/>
                </a:solidFill>
              </a:rPr>
              <a:t>identify</a:t>
            </a:r>
            <a:r>
              <a:rPr lang="en-US" sz="2400" dirty="0"/>
              <a:t> real target domain images from generated target domain images.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Meanwhile, the </a:t>
            </a:r>
            <a:r>
              <a:rPr lang="en-US" sz="2400" dirty="0">
                <a:solidFill>
                  <a:srgbClr val="C00000"/>
                </a:solidFill>
              </a:rPr>
              <a:t>generator</a:t>
            </a:r>
            <a:r>
              <a:rPr lang="en-US" sz="2400" dirty="0"/>
              <a:t> of the </a:t>
            </a:r>
            <a:r>
              <a:rPr lang="en-US" sz="2400" dirty="0">
                <a:solidFill>
                  <a:srgbClr val="C00000"/>
                </a:solidFill>
              </a:rPr>
              <a:t>second GAN </a:t>
            </a:r>
            <a:r>
              <a:rPr lang="en-US" sz="2400" dirty="0"/>
              <a:t>is trained to </a:t>
            </a:r>
            <a:r>
              <a:rPr lang="en-US" sz="2400" dirty="0">
                <a:solidFill>
                  <a:srgbClr val="C00000"/>
                </a:solidFill>
              </a:rPr>
              <a:t>generate</a:t>
            </a:r>
            <a:r>
              <a:rPr lang="en-US" sz="2400" dirty="0"/>
              <a:t> a source domain image from a target domain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discriminator</a:t>
            </a:r>
            <a:r>
              <a:rPr lang="en-US" sz="2400" dirty="0"/>
              <a:t> of the </a:t>
            </a:r>
            <a:r>
              <a:rPr lang="en-US" sz="2400" dirty="0">
                <a:solidFill>
                  <a:srgbClr val="C00000"/>
                </a:solidFill>
              </a:rPr>
              <a:t>second GAN </a:t>
            </a:r>
            <a:r>
              <a:rPr lang="en-US" sz="2400" dirty="0"/>
              <a:t>is trained to </a:t>
            </a:r>
            <a:r>
              <a:rPr lang="en-US" sz="2400" dirty="0">
                <a:solidFill>
                  <a:srgbClr val="C00000"/>
                </a:solidFill>
              </a:rPr>
              <a:t>identify</a:t>
            </a:r>
            <a:r>
              <a:rPr lang="en-US" sz="2400" dirty="0"/>
              <a:t> real source domain images from generated source domain images.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3893C6-9BC7-F2B6-89EB-84CC582C7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9" y="4528686"/>
            <a:ext cx="5689452" cy="1821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0FF8E4-B15C-AB55-1155-4E1678ABF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558" y="4896136"/>
            <a:ext cx="5454869" cy="175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17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9EDC8-81CE-2DC5-0B16-C9677870F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Deep Fake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5F607-6FE0-016E-AA19-CEDA40958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812"/>
            <a:ext cx="11007903" cy="4351338"/>
          </a:xfrm>
        </p:spPr>
        <p:txBody>
          <a:bodyPr/>
          <a:lstStyle/>
          <a:p>
            <a:r>
              <a:rPr lang="en-US" sz="2400" dirty="0"/>
              <a:t>A deepfake is a </a:t>
            </a:r>
            <a:r>
              <a:rPr lang="en-US" sz="2400" dirty="0">
                <a:solidFill>
                  <a:srgbClr val="C00000"/>
                </a:solidFill>
              </a:rPr>
              <a:t>synthetic</a:t>
            </a:r>
            <a:r>
              <a:rPr lang="en-US" sz="2400" dirty="0"/>
              <a:t> image or video generated by machine learning models to replace one person's likeness convincingly with that of another.</a:t>
            </a:r>
          </a:p>
          <a:p>
            <a:r>
              <a:rPr lang="en-US" sz="2400" dirty="0"/>
              <a:t>Employing GANs and </a:t>
            </a:r>
            <a:r>
              <a:rPr lang="en-US" sz="2400" dirty="0">
                <a:solidFill>
                  <a:srgbClr val="C00000"/>
                </a:solidFill>
              </a:rPr>
              <a:t>Cycle-GAN</a:t>
            </a:r>
            <a:r>
              <a:rPr lang="en-US" sz="2400" dirty="0"/>
              <a:t>s in deepfake generation is very common . </a:t>
            </a:r>
          </a:p>
          <a:p>
            <a:r>
              <a:rPr lang="en-US" sz="2400" dirty="0"/>
              <a:t>Deepfakes have garnered widespread attention for their </a:t>
            </a:r>
            <a:r>
              <a:rPr lang="en-US" sz="2400" dirty="0">
                <a:solidFill>
                  <a:srgbClr val="C00000"/>
                </a:solidFill>
              </a:rPr>
              <a:t>potential</a:t>
            </a:r>
            <a:r>
              <a:rPr lang="en-US" sz="2400" dirty="0"/>
              <a:t> use in creating fake news, bullying, and financial fraud.</a:t>
            </a:r>
          </a:p>
          <a:p>
            <a:r>
              <a:rPr lang="en-US" sz="2400" dirty="0"/>
              <a:t>In 2018, the Malicious </a:t>
            </a:r>
            <a:r>
              <a:rPr lang="en-US" sz="2400" dirty="0">
                <a:solidFill>
                  <a:srgbClr val="FF0000"/>
                </a:solidFill>
              </a:rPr>
              <a:t>Deep Fake Prohibition Act </a:t>
            </a:r>
            <a:r>
              <a:rPr lang="en-US" sz="2400" dirty="0"/>
              <a:t>was introduced to the US Senate, and in 2019 the </a:t>
            </a:r>
            <a:r>
              <a:rPr lang="en-US" sz="2400" dirty="0">
                <a:solidFill>
                  <a:srgbClr val="FF0000"/>
                </a:solidFill>
              </a:rPr>
              <a:t>DEEPFAKES Accountability </a:t>
            </a:r>
            <a:r>
              <a:rPr lang="en-US" sz="2400" dirty="0"/>
              <a:t>Act was introduced in the House of Representatives.</a:t>
            </a:r>
          </a:p>
        </p:txBody>
      </p:sp>
      <p:pic>
        <p:nvPicPr>
          <p:cNvPr id="5" name="Picture 4" descr="A collage of a person in a white shirt&#10;&#10;Description automatically generated">
            <a:extLst>
              <a:ext uri="{FF2B5EF4-FFF2-40B4-BE49-F238E27FC236}">
                <a16:creationId xmlns:a16="http://schemas.microsoft.com/office/drawing/2014/main" id="{F3A768EA-42B8-E51D-3FB2-BCF283196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61" y="4351338"/>
            <a:ext cx="3173467" cy="22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388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CFC8-C339-AEF8-BD80-EF52C0575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61A3C-CA94-6425-1148-54B30AC3C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Split income_ds.csv to train (75%) and test (25%) datasets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Train a Feed Forward Neural on train dataset with ‘</a:t>
            </a:r>
            <a:r>
              <a:rPr lang="en-US" sz="2400" dirty="0" err="1"/>
              <a:t>High_Income</a:t>
            </a:r>
            <a:r>
              <a:rPr lang="en-US" sz="2400" dirty="0"/>
              <a:t>’ as outcome and all other attributes as features using one hidden layer with 6 units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Calculate accuracy of the model for test data.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Train another Feed Forward Neural on train dataset with ‘</a:t>
            </a:r>
            <a:r>
              <a:rPr lang="en-US" sz="2400" dirty="0" err="1"/>
              <a:t>High_Income</a:t>
            </a:r>
            <a:r>
              <a:rPr lang="en-US" sz="2400" dirty="0"/>
              <a:t>’ as outcome and all other attributes as features using two hidden layers with 8 and 4 units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Calculate accuracy of the model for test data.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Compare the results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160F98-DC0F-AEE3-C160-C3AEF3D28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765" y="4569043"/>
            <a:ext cx="6581283" cy="181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8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9" name="Objekt 20">
            <a:extLst>
              <a:ext uri="{FF2B5EF4-FFF2-40B4-BE49-F238E27FC236}">
                <a16:creationId xmlns:a16="http://schemas.microsoft.com/office/drawing/2014/main" id="{7E68A4E5-2365-AE6A-7FF4-79AAB6802E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02800" y="4495800"/>
          <a:ext cx="9144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302400" progId="Equation.DSMT4">
                  <p:embed/>
                </p:oleObj>
              </mc:Choice>
              <mc:Fallback>
                <p:oleObj name="Equation" r:id="rId3" imgW="914400" imgH="302400" progId="Equation.DSMT4">
                  <p:embed/>
                  <p:pic>
                    <p:nvPicPr>
                      <p:cNvPr id="70659" name="Objekt 20">
                        <a:extLst>
                          <a:ext uri="{FF2B5EF4-FFF2-40B4-BE49-F238E27FC236}">
                            <a16:creationId xmlns:a16="http://schemas.microsoft.com/office/drawing/2014/main" id="{7E68A4E5-2365-AE6A-7FF4-79AAB6802E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02800" y="4495800"/>
                        <a:ext cx="914400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1" name="Titel 1">
            <a:extLst>
              <a:ext uri="{FF2B5EF4-FFF2-40B4-BE49-F238E27FC236}">
                <a16:creationId xmlns:a16="http://schemas.microsoft.com/office/drawing/2014/main" id="{03DCEF8B-D74A-40A6-A576-4758CEA9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14400"/>
            <a:ext cx="10752138" cy="609600"/>
          </a:xfrm>
        </p:spPr>
        <p:txBody>
          <a:bodyPr/>
          <a:lstStyle/>
          <a:p>
            <a:r>
              <a:rPr lang="de-DE" altLang="en-US" b="0" dirty="0">
                <a:latin typeface="+mj-lt"/>
                <a:cs typeface="+mj-cs"/>
              </a:rPr>
              <a:t>Partially vs Fully Connected Layer</a:t>
            </a:r>
            <a:br>
              <a:rPr lang="de-DE" altLang="en-US" dirty="0">
                <a:latin typeface="+mj-lt"/>
                <a:cs typeface="+mj-cs"/>
              </a:rPr>
            </a:br>
            <a:endParaRPr lang="de-DE" altLang="en-US" dirty="0">
              <a:latin typeface="+mj-lt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365455-0254-B3B7-C8EE-FB8D9EA20D8E}"/>
              </a:ext>
            </a:extLst>
          </p:cNvPr>
          <p:cNvSpPr txBox="1"/>
          <p:nvPr/>
        </p:nvSpPr>
        <p:spPr>
          <a:xfrm>
            <a:off x="762000" y="1323524"/>
            <a:ext cx="10668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cs typeface="Calibri" panose="020F0502020204030204" pitchFamily="34" charset="0"/>
              </a:rPr>
              <a:t>A Fully Connected (</a:t>
            </a:r>
            <a:r>
              <a:rPr lang="en-US" sz="2800" dirty="0">
                <a:solidFill>
                  <a:srgbClr val="C00000"/>
                </a:solidFill>
                <a:cs typeface="Calibri" panose="020F0502020204030204" pitchFamily="34" charset="0"/>
              </a:rPr>
              <a:t>FC</a:t>
            </a:r>
            <a:r>
              <a:rPr lang="en-US" sz="2800" dirty="0">
                <a:cs typeface="Calibri" panose="020F0502020204030204" pitchFamily="34" charset="0"/>
              </a:rPr>
              <a:t>) layer, also known as a </a:t>
            </a:r>
            <a:r>
              <a:rPr lang="en-US" sz="2800" dirty="0">
                <a:solidFill>
                  <a:srgbClr val="C00000"/>
                </a:solidFill>
                <a:cs typeface="Calibri" panose="020F0502020204030204" pitchFamily="34" charset="0"/>
              </a:rPr>
              <a:t>dense</a:t>
            </a:r>
            <a:r>
              <a:rPr lang="en-US" sz="2800" dirty="0">
                <a:cs typeface="Calibri" panose="020F0502020204030204" pitchFamily="34" charset="0"/>
              </a:rPr>
              <a:t> layer, is a type of layer used in artificial neural networks where </a:t>
            </a:r>
            <a:r>
              <a:rPr lang="en-US" sz="2800" dirty="0">
                <a:solidFill>
                  <a:srgbClr val="C00000"/>
                </a:solidFill>
                <a:cs typeface="Calibri" panose="020F0502020204030204" pitchFamily="34" charset="0"/>
              </a:rPr>
              <a:t>each neuron </a:t>
            </a:r>
            <a:r>
              <a:rPr lang="en-US" sz="2800" dirty="0">
                <a:cs typeface="Calibri" panose="020F0502020204030204" pitchFamily="34" charset="0"/>
              </a:rPr>
              <a:t>or node from the previous layer is connected to </a:t>
            </a:r>
            <a:r>
              <a:rPr lang="en-US" sz="2800" dirty="0">
                <a:solidFill>
                  <a:srgbClr val="C00000"/>
                </a:solidFill>
                <a:cs typeface="Calibri" panose="020F0502020204030204" pitchFamily="34" charset="0"/>
              </a:rPr>
              <a:t>each neuron</a:t>
            </a:r>
            <a:r>
              <a:rPr lang="en-US" sz="2800" dirty="0">
                <a:cs typeface="Calibri" panose="020F0502020204030204" pitchFamily="34" charset="0"/>
              </a:rPr>
              <a:t> of the current layer.</a:t>
            </a:r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ECBC2027-F1B3-847C-4682-51972B83C2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3375642"/>
            <a:ext cx="8345752" cy="3456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9A25E2-8130-902B-3D6D-706BAA4DC964}"/>
              </a:ext>
            </a:extLst>
          </p:cNvPr>
          <p:cNvSpPr txBox="1"/>
          <p:nvPr/>
        </p:nvSpPr>
        <p:spPr>
          <a:xfrm>
            <a:off x="2093360" y="2980916"/>
            <a:ext cx="2766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en-US" dirty="0"/>
              <a:t>Fully Connected (Dense)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90E41-BE21-400A-9BAB-D5F739E55B9F}"/>
              </a:ext>
            </a:extLst>
          </p:cNvPr>
          <p:cNvSpPr txBox="1"/>
          <p:nvPr/>
        </p:nvSpPr>
        <p:spPr>
          <a:xfrm>
            <a:off x="6521521" y="2955521"/>
            <a:ext cx="2940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en-US" dirty="0"/>
              <a:t>Partially Connected (Sparse)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533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9609DBA3-EE09-5ED6-65E9-7AA4D70B7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2100"/>
            <a:ext cx="10363200" cy="1123950"/>
          </a:xfrm>
        </p:spPr>
        <p:txBody>
          <a:bodyPr/>
          <a:lstStyle/>
          <a:p>
            <a:r>
              <a:rPr lang="en-US" altLang="en-US" dirty="0"/>
              <a:t>Parameters of Artificial Neural Network</a:t>
            </a:r>
          </a:p>
        </p:txBody>
      </p:sp>
      <p:sp>
        <p:nvSpPr>
          <p:cNvPr id="65539" name="Content Placeholder 2">
            <a:extLst>
              <a:ext uri="{FF2B5EF4-FFF2-40B4-BE49-F238E27FC236}">
                <a16:creationId xmlns:a16="http://schemas.microsoft.com/office/drawing/2014/main" id="{D6331A8B-A9E9-1663-0AFD-F27AA85548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70713" y="1754188"/>
            <a:ext cx="4657725" cy="4654550"/>
          </a:xfrm>
        </p:spPr>
        <p:txBody>
          <a:bodyPr/>
          <a:lstStyle/>
          <a:p>
            <a:r>
              <a:rPr lang="en-US" altLang="en-US" dirty="0"/>
              <a:t> A neural network consists of layers of artificial </a:t>
            </a:r>
            <a:r>
              <a:rPr lang="en-US" altLang="en-US" dirty="0">
                <a:solidFill>
                  <a:srgbClr val="C00000"/>
                </a:solidFill>
              </a:rPr>
              <a:t>neurons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C00000"/>
                </a:solidFill>
              </a:rPr>
              <a:t>connections</a:t>
            </a:r>
            <a:r>
              <a:rPr lang="en-US" altLang="en-US" dirty="0"/>
              <a:t> between them (parameters).</a:t>
            </a:r>
          </a:p>
          <a:p>
            <a:r>
              <a:rPr lang="en-US" altLang="en-US" dirty="0"/>
              <a:t>Each </a:t>
            </a:r>
            <a:r>
              <a:rPr lang="en-US" altLang="en-US" dirty="0">
                <a:solidFill>
                  <a:srgbClr val="C00000"/>
                </a:solidFill>
              </a:rPr>
              <a:t>connection</a:t>
            </a:r>
            <a:r>
              <a:rPr lang="en-US" altLang="en-US" dirty="0"/>
              <a:t> is associated with a </a:t>
            </a:r>
            <a:r>
              <a:rPr lang="en-US" altLang="en-US" dirty="0">
                <a:solidFill>
                  <a:srgbClr val="C00000"/>
                </a:solidFill>
              </a:rPr>
              <a:t>weight</a:t>
            </a:r>
            <a:r>
              <a:rPr lang="en-US" altLang="en-US" dirty="0"/>
              <a:t>.</a:t>
            </a:r>
          </a:p>
          <a:p>
            <a:r>
              <a:rPr lang="en-US" altLang="en-US" dirty="0">
                <a:solidFill>
                  <a:srgbClr val="C00000"/>
                </a:solidFill>
              </a:rPr>
              <a:t>Training</a:t>
            </a:r>
            <a:r>
              <a:rPr lang="en-US" altLang="en-US" dirty="0"/>
              <a:t> of a neural network is to get to the right </a:t>
            </a:r>
            <a:r>
              <a:rPr lang="en-US" altLang="en-US" dirty="0">
                <a:solidFill>
                  <a:srgbClr val="C00000"/>
                </a:solidFill>
              </a:rPr>
              <a:t>weights</a:t>
            </a:r>
            <a:r>
              <a:rPr lang="en-US" altLang="en-US" dirty="0"/>
              <a:t> (and biases) such that the error across the training data is minimized.  </a:t>
            </a:r>
          </a:p>
        </p:txBody>
      </p:sp>
      <p:sp>
        <p:nvSpPr>
          <p:cNvPr id="65540" name="TextBox 4">
            <a:extLst>
              <a:ext uri="{FF2B5EF4-FFF2-40B4-BE49-F238E27FC236}">
                <a16:creationId xmlns:a16="http://schemas.microsoft.com/office/drawing/2014/main" id="{FD320AC3-2BD9-F23F-F91F-9948DF500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2300" y="2044700"/>
            <a:ext cx="862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Hidden</a:t>
            </a:r>
          </a:p>
          <a:p>
            <a:r>
              <a:rPr lang="en-US" altLang="zh-CN" dirty="0"/>
              <a:t>layer 1</a:t>
            </a:r>
            <a:endParaRPr lang="en-US" altLang="en-US" dirty="0"/>
          </a:p>
        </p:txBody>
      </p:sp>
      <p:sp>
        <p:nvSpPr>
          <p:cNvPr id="65541" name="TextBox 5">
            <a:extLst>
              <a:ext uri="{FF2B5EF4-FFF2-40B4-BE49-F238E27FC236}">
                <a16:creationId xmlns:a16="http://schemas.microsoft.com/office/drawing/2014/main" id="{13CC6190-90B4-5EB5-A490-D6200DF15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288" y="2044700"/>
            <a:ext cx="660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Input</a:t>
            </a:r>
          </a:p>
          <a:p>
            <a:r>
              <a:rPr lang="en-US" altLang="en-US"/>
              <a:t>layer</a:t>
            </a:r>
          </a:p>
        </p:txBody>
      </p:sp>
      <p:sp>
        <p:nvSpPr>
          <p:cNvPr id="65542" name="TextBox 6">
            <a:extLst>
              <a:ext uri="{FF2B5EF4-FFF2-40B4-BE49-F238E27FC236}">
                <a16:creationId xmlns:a16="http://schemas.microsoft.com/office/drawing/2014/main" id="{8F78C59B-1570-75E5-CC5B-6DC39BEFE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4650" y="2044700"/>
            <a:ext cx="844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Hidden</a:t>
            </a:r>
          </a:p>
          <a:p>
            <a:r>
              <a:rPr lang="en-US" altLang="zh-CN" dirty="0"/>
              <a:t>layer 2</a:t>
            </a:r>
            <a:endParaRPr lang="en-US" altLang="en-US" dirty="0"/>
          </a:p>
        </p:txBody>
      </p:sp>
      <p:sp>
        <p:nvSpPr>
          <p:cNvPr id="65543" name="TextBox 7">
            <a:extLst>
              <a:ext uri="{FF2B5EF4-FFF2-40B4-BE49-F238E27FC236}">
                <a16:creationId xmlns:a16="http://schemas.microsoft.com/office/drawing/2014/main" id="{3A0D83E5-FBB8-1C54-9E61-5B485A341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8113" y="2044700"/>
            <a:ext cx="844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Hidden</a:t>
            </a:r>
          </a:p>
          <a:p>
            <a:r>
              <a:rPr lang="en-US" altLang="zh-CN"/>
              <a:t>layer 3</a:t>
            </a:r>
            <a:endParaRPr lang="en-US" altLang="en-US"/>
          </a:p>
        </p:txBody>
      </p:sp>
      <p:sp>
        <p:nvSpPr>
          <p:cNvPr id="65544" name="TextBox 8">
            <a:extLst>
              <a:ext uri="{FF2B5EF4-FFF2-40B4-BE49-F238E27FC236}">
                <a16:creationId xmlns:a16="http://schemas.microsoft.com/office/drawing/2014/main" id="{57E5020D-A17C-604E-2BBE-4A53C29C0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8725" y="2044700"/>
            <a:ext cx="844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Output</a:t>
            </a:r>
          </a:p>
          <a:p>
            <a:r>
              <a:rPr lang="en-US" altLang="zh-CN"/>
              <a:t>layer</a:t>
            </a:r>
            <a:endParaRPr lang="en-US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45C895-20A5-39DD-D4C9-37C9ACE34B6B}"/>
              </a:ext>
            </a:extLst>
          </p:cNvPr>
          <p:cNvSpPr/>
          <p:nvPr/>
        </p:nvSpPr>
        <p:spPr>
          <a:xfrm>
            <a:off x="1030288" y="3227388"/>
            <a:ext cx="430212" cy="43973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00B502-A760-C4C8-5413-D9A957847E93}"/>
              </a:ext>
            </a:extLst>
          </p:cNvPr>
          <p:cNvSpPr/>
          <p:nvPr/>
        </p:nvSpPr>
        <p:spPr>
          <a:xfrm>
            <a:off x="1030288" y="5048250"/>
            <a:ext cx="430212" cy="43815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B80307-F43C-4439-074F-F2681C0D7083}"/>
              </a:ext>
            </a:extLst>
          </p:cNvPr>
          <p:cNvSpPr/>
          <p:nvPr/>
        </p:nvSpPr>
        <p:spPr>
          <a:xfrm>
            <a:off x="2100263" y="2792413"/>
            <a:ext cx="430212" cy="4397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F8D6C58-FB6C-A9B0-7B88-4ED6FCA035F0}"/>
              </a:ext>
            </a:extLst>
          </p:cNvPr>
          <p:cNvSpPr/>
          <p:nvPr/>
        </p:nvSpPr>
        <p:spPr>
          <a:xfrm>
            <a:off x="1030288" y="4137025"/>
            <a:ext cx="430212" cy="43973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C66E8D-DB4D-A01A-E73D-E47DFB934AF3}"/>
              </a:ext>
            </a:extLst>
          </p:cNvPr>
          <p:cNvSpPr/>
          <p:nvPr/>
        </p:nvSpPr>
        <p:spPr>
          <a:xfrm>
            <a:off x="2081213" y="3603625"/>
            <a:ext cx="428625" cy="4381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4CEA7C-8C29-6288-A57B-CFED535E25BA}"/>
              </a:ext>
            </a:extLst>
          </p:cNvPr>
          <p:cNvSpPr/>
          <p:nvPr/>
        </p:nvSpPr>
        <p:spPr>
          <a:xfrm>
            <a:off x="2100263" y="4514850"/>
            <a:ext cx="430212" cy="4397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3AFD863-0352-18F8-7FAA-91ACE859E9BE}"/>
              </a:ext>
            </a:extLst>
          </p:cNvPr>
          <p:cNvSpPr/>
          <p:nvPr/>
        </p:nvSpPr>
        <p:spPr>
          <a:xfrm>
            <a:off x="5165725" y="3667125"/>
            <a:ext cx="428625" cy="4381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B5434B-64FB-BC4E-143D-DF376FED084E}"/>
              </a:ext>
            </a:extLst>
          </p:cNvPr>
          <p:cNvSpPr/>
          <p:nvPr/>
        </p:nvSpPr>
        <p:spPr>
          <a:xfrm>
            <a:off x="2081213" y="5486400"/>
            <a:ext cx="428625" cy="4397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25656F-267F-DE33-B752-12FEF62B3109}"/>
              </a:ext>
            </a:extLst>
          </p:cNvPr>
          <p:cNvSpPr/>
          <p:nvPr/>
        </p:nvSpPr>
        <p:spPr>
          <a:xfrm>
            <a:off x="3040063" y="3227388"/>
            <a:ext cx="428625" cy="4397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30792BC-BEA1-C3B2-6695-4E6BCE342C5C}"/>
              </a:ext>
            </a:extLst>
          </p:cNvPr>
          <p:cNvSpPr/>
          <p:nvPr/>
        </p:nvSpPr>
        <p:spPr>
          <a:xfrm>
            <a:off x="3040063" y="5048250"/>
            <a:ext cx="428625" cy="4381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2E5207-2524-FE11-BDAC-D9ED68F6AB89}"/>
              </a:ext>
            </a:extLst>
          </p:cNvPr>
          <p:cNvSpPr/>
          <p:nvPr/>
        </p:nvSpPr>
        <p:spPr>
          <a:xfrm>
            <a:off x="3040063" y="4137025"/>
            <a:ext cx="428625" cy="4397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91B2832-651D-F528-57A1-08EA91B72AF2}"/>
              </a:ext>
            </a:extLst>
          </p:cNvPr>
          <p:cNvSpPr/>
          <p:nvPr/>
        </p:nvSpPr>
        <p:spPr>
          <a:xfrm>
            <a:off x="4110038" y="2882900"/>
            <a:ext cx="430212" cy="4381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1563181-540C-D26D-B1A6-0594B33DAA0D}"/>
              </a:ext>
            </a:extLst>
          </p:cNvPr>
          <p:cNvSpPr/>
          <p:nvPr/>
        </p:nvSpPr>
        <p:spPr>
          <a:xfrm>
            <a:off x="4089400" y="3692525"/>
            <a:ext cx="430213" cy="4397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F158A0-9A97-F0F8-D82A-55EC4F67BB1F}"/>
              </a:ext>
            </a:extLst>
          </p:cNvPr>
          <p:cNvSpPr/>
          <p:nvPr/>
        </p:nvSpPr>
        <p:spPr>
          <a:xfrm>
            <a:off x="4110038" y="4605338"/>
            <a:ext cx="430212" cy="4381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B9C11E5-3A63-C115-7120-6B51DCE9295B}"/>
              </a:ext>
            </a:extLst>
          </p:cNvPr>
          <p:cNvSpPr/>
          <p:nvPr/>
        </p:nvSpPr>
        <p:spPr>
          <a:xfrm>
            <a:off x="4089400" y="5576888"/>
            <a:ext cx="430213" cy="4381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4352D7-D5CD-CB78-E194-17F5CDB641A1}"/>
              </a:ext>
            </a:extLst>
          </p:cNvPr>
          <p:cNvSpPr/>
          <p:nvPr/>
        </p:nvSpPr>
        <p:spPr>
          <a:xfrm>
            <a:off x="5186363" y="4576763"/>
            <a:ext cx="430212" cy="4381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A2514E-81E8-628F-CD71-B25D430676FA}"/>
              </a:ext>
            </a:extLst>
          </p:cNvPr>
          <p:cNvCxnSpPr>
            <a:stCxn id="10" idx="7"/>
            <a:endCxn id="12" idx="2"/>
          </p:cNvCxnSpPr>
          <p:nvPr/>
        </p:nvCxnSpPr>
        <p:spPr>
          <a:xfrm flipV="1">
            <a:off x="1397000" y="3011488"/>
            <a:ext cx="703263" cy="28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CC6D47-402B-86F3-597F-74527377AA2A}"/>
              </a:ext>
            </a:extLst>
          </p:cNvPr>
          <p:cNvCxnSpPr>
            <a:stCxn id="10" idx="6"/>
            <a:endCxn id="14" idx="1"/>
          </p:cNvCxnSpPr>
          <p:nvPr/>
        </p:nvCxnSpPr>
        <p:spPr>
          <a:xfrm>
            <a:off x="1460500" y="3448050"/>
            <a:ext cx="682625" cy="219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4296ED-40AB-9B8F-4C31-ACDFFE35CCA7}"/>
              </a:ext>
            </a:extLst>
          </p:cNvPr>
          <p:cNvCxnSpPr>
            <a:stCxn id="10" idx="5"/>
            <a:endCxn id="15" idx="1"/>
          </p:cNvCxnSpPr>
          <p:nvPr/>
        </p:nvCxnSpPr>
        <p:spPr>
          <a:xfrm>
            <a:off x="1397000" y="3602038"/>
            <a:ext cx="766763" cy="977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ACA2830-A993-E72D-E3F5-09BDFBB9D564}"/>
              </a:ext>
            </a:extLst>
          </p:cNvPr>
          <p:cNvCxnSpPr>
            <a:stCxn id="10" idx="5"/>
            <a:endCxn id="17" idx="1"/>
          </p:cNvCxnSpPr>
          <p:nvPr/>
        </p:nvCxnSpPr>
        <p:spPr>
          <a:xfrm>
            <a:off x="1397000" y="3602038"/>
            <a:ext cx="746125" cy="194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A40286A-06BE-4DBF-B236-50330ED59918}"/>
              </a:ext>
            </a:extLst>
          </p:cNvPr>
          <p:cNvCxnSpPr>
            <a:stCxn id="13" idx="7"/>
            <a:endCxn id="12" idx="3"/>
          </p:cNvCxnSpPr>
          <p:nvPr/>
        </p:nvCxnSpPr>
        <p:spPr>
          <a:xfrm flipV="1">
            <a:off x="1397000" y="3167063"/>
            <a:ext cx="766763" cy="1035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D38E537-870D-2A5C-13D0-54475970A96A}"/>
              </a:ext>
            </a:extLst>
          </p:cNvPr>
          <p:cNvCxnSpPr>
            <a:stCxn id="13" idx="6"/>
            <a:endCxn id="14" idx="3"/>
          </p:cNvCxnSpPr>
          <p:nvPr/>
        </p:nvCxnSpPr>
        <p:spPr>
          <a:xfrm flipV="1">
            <a:off x="1460500" y="3978275"/>
            <a:ext cx="682625" cy="37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AAFE037-F5C3-1B40-930A-4F5F5C4A47F9}"/>
              </a:ext>
            </a:extLst>
          </p:cNvPr>
          <p:cNvCxnSpPr>
            <a:stCxn id="13" idx="6"/>
            <a:endCxn id="15" idx="2"/>
          </p:cNvCxnSpPr>
          <p:nvPr/>
        </p:nvCxnSpPr>
        <p:spPr>
          <a:xfrm>
            <a:off x="1460500" y="4357688"/>
            <a:ext cx="639763" cy="376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5AF085B-24DA-693E-9D41-36446532FF7A}"/>
              </a:ext>
            </a:extLst>
          </p:cNvPr>
          <p:cNvCxnSpPr>
            <a:stCxn id="13" idx="5"/>
            <a:endCxn id="17" idx="1"/>
          </p:cNvCxnSpPr>
          <p:nvPr/>
        </p:nvCxnSpPr>
        <p:spPr>
          <a:xfrm>
            <a:off x="1397000" y="4511675"/>
            <a:ext cx="746125" cy="1039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D88179-E888-1009-07E9-0EB74487EBD5}"/>
              </a:ext>
            </a:extLst>
          </p:cNvPr>
          <p:cNvCxnSpPr>
            <a:stCxn id="11" idx="7"/>
            <a:endCxn id="12" idx="3"/>
          </p:cNvCxnSpPr>
          <p:nvPr/>
        </p:nvCxnSpPr>
        <p:spPr>
          <a:xfrm flipV="1">
            <a:off x="1397000" y="3167063"/>
            <a:ext cx="766763" cy="194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7B2FD47-69A3-7A73-18F7-BE937D1086EA}"/>
              </a:ext>
            </a:extLst>
          </p:cNvPr>
          <p:cNvCxnSpPr>
            <a:stCxn id="11" idx="6"/>
            <a:endCxn id="14" idx="3"/>
          </p:cNvCxnSpPr>
          <p:nvPr/>
        </p:nvCxnSpPr>
        <p:spPr>
          <a:xfrm flipV="1">
            <a:off x="1460500" y="3978275"/>
            <a:ext cx="682625" cy="128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3EE7D96-CA4E-7355-AFC3-3C42D5DE260A}"/>
              </a:ext>
            </a:extLst>
          </p:cNvPr>
          <p:cNvCxnSpPr>
            <a:stCxn id="11" idx="6"/>
            <a:endCxn id="15" idx="3"/>
          </p:cNvCxnSpPr>
          <p:nvPr/>
        </p:nvCxnSpPr>
        <p:spPr>
          <a:xfrm flipV="1">
            <a:off x="1460500" y="4889500"/>
            <a:ext cx="703263" cy="37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AE43B51-395A-F786-943E-A65011B08342}"/>
              </a:ext>
            </a:extLst>
          </p:cNvPr>
          <p:cNvCxnSpPr>
            <a:stCxn id="11" idx="5"/>
            <a:endCxn id="17" idx="2"/>
          </p:cNvCxnSpPr>
          <p:nvPr/>
        </p:nvCxnSpPr>
        <p:spPr>
          <a:xfrm>
            <a:off x="1397000" y="5422900"/>
            <a:ext cx="684213" cy="282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A0E5593-0038-B31C-EAAF-87C0F38F0A6C}"/>
              </a:ext>
            </a:extLst>
          </p:cNvPr>
          <p:cNvCxnSpPr>
            <a:stCxn id="12" idx="7"/>
            <a:endCxn id="18" idx="1"/>
          </p:cNvCxnSpPr>
          <p:nvPr/>
        </p:nvCxnSpPr>
        <p:spPr>
          <a:xfrm>
            <a:off x="2466975" y="2857500"/>
            <a:ext cx="635000" cy="43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5C569B0-D743-454C-2A30-E14510D67D71}"/>
              </a:ext>
            </a:extLst>
          </p:cNvPr>
          <p:cNvCxnSpPr>
            <a:stCxn id="12" idx="6"/>
            <a:endCxn id="20" idx="1"/>
          </p:cNvCxnSpPr>
          <p:nvPr/>
        </p:nvCxnSpPr>
        <p:spPr>
          <a:xfrm>
            <a:off x="2530475" y="3011488"/>
            <a:ext cx="571500" cy="119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5E14949-E03C-1FBD-441D-C16D9F7CE249}"/>
              </a:ext>
            </a:extLst>
          </p:cNvPr>
          <p:cNvCxnSpPr>
            <a:stCxn id="12" idx="5"/>
            <a:endCxn id="19" idx="1"/>
          </p:cNvCxnSpPr>
          <p:nvPr/>
        </p:nvCxnSpPr>
        <p:spPr>
          <a:xfrm>
            <a:off x="2466975" y="3167063"/>
            <a:ext cx="635000" cy="194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D5EACE-BDC5-27C7-1436-2594771B6643}"/>
              </a:ext>
            </a:extLst>
          </p:cNvPr>
          <p:cNvCxnSpPr>
            <a:stCxn id="14" idx="7"/>
            <a:endCxn id="18" idx="2"/>
          </p:cNvCxnSpPr>
          <p:nvPr/>
        </p:nvCxnSpPr>
        <p:spPr>
          <a:xfrm flipV="1">
            <a:off x="2447925" y="3448050"/>
            <a:ext cx="592138" cy="219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482C926-7D2A-CB24-EA63-96667313E762}"/>
              </a:ext>
            </a:extLst>
          </p:cNvPr>
          <p:cNvCxnSpPr>
            <a:stCxn id="14" idx="6"/>
            <a:endCxn id="20" idx="2"/>
          </p:cNvCxnSpPr>
          <p:nvPr/>
        </p:nvCxnSpPr>
        <p:spPr>
          <a:xfrm>
            <a:off x="2509838" y="3822700"/>
            <a:ext cx="530225" cy="534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4560B0F-034C-3F58-ED4B-78B94A07FBBB}"/>
              </a:ext>
            </a:extLst>
          </p:cNvPr>
          <p:cNvCxnSpPr>
            <a:stCxn id="14" idx="5"/>
            <a:endCxn id="19" idx="1"/>
          </p:cNvCxnSpPr>
          <p:nvPr/>
        </p:nvCxnSpPr>
        <p:spPr>
          <a:xfrm>
            <a:off x="2447925" y="3978275"/>
            <a:ext cx="654050" cy="113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8D96335-B88D-486D-EB37-D905661931BD}"/>
              </a:ext>
            </a:extLst>
          </p:cNvPr>
          <p:cNvCxnSpPr>
            <a:stCxn id="15" idx="7"/>
            <a:endCxn id="18" idx="3"/>
          </p:cNvCxnSpPr>
          <p:nvPr/>
        </p:nvCxnSpPr>
        <p:spPr>
          <a:xfrm flipV="1">
            <a:off x="2466975" y="3602038"/>
            <a:ext cx="635000" cy="977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876CB2F-1FCA-2E22-3781-6558628D8BCB}"/>
              </a:ext>
            </a:extLst>
          </p:cNvPr>
          <p:cNvCxnSpPr>
            <a:stCxn id="15" idx="6"/>
            <a:endCxn id="20" idx="2"/>
          </p:cNvCxnSpPr>
          <p:nvPr/>
        </p:nvCxnSpPr>
        <p:spPr>
          <a:xfrm flipV="1">
            <a:off x="2530475" y="4357688"/>
            <a:ext cx="509588" cy="376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8A0B861-1557-BE49-5E86-C559E2BA469C}"/>
              </a:ext>
            </a:extLst>
          </p:cNvPr>
          <p:cNvCxnSpPr>
            <a:stCxn id="15" idx="5"/>
            <a:endCxn id="19" idx="2"/>
          </p:cNvCxnSpPr>
          <p:nvPr/>
        </p:nvCxnSpPr>
        <p:spPr>
          <a:xfrm>
            <a:off x="2466975" y="4889500"/>
            <a:ext cx="573088" cy="37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E47E98B-0CB7-688A-FDC6-CD958EE99492}"/>
              </a:ext>
            </a:extLst>
          </p:cNvPr>
          <p:cNvCxnSpPr>
            <a:stCxn id="17" idx="7"/>
            <a:endCxn id="18" idx="3"/>
          </p:cNvCxnSpPr>
          <p:nvPr/>
        </p:nvCxnSpPr>
        <p:spPr>
          <a:xfrm flipV="1">
            <a:off x="2447925" y="3602038"/>
            <a:ext cx="654050" cy="194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7502A79-5E14-BF1D-FBB2-78C3FF896E85}"/>
              </a:ext>
            </a:extLst>
          </p:cNvPr>
          <p:cNvCxnSpPr>
            <a:stCxn id="17" idx="6"/>
            <a:endCxn id="20" idx="3"/>
          </p:cNvCxnSpPr>
          <p:nvPr/>
        </p:nvCxnSpPr>
        <p:spPr>
          <a:xfrm flipV="1">
            <a:off x="2509838" y="4511675"/>
            <a:ext cx="592137" cy="1193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AD2CFE8-2904-8120-B203-578C5F3C5FDC}"/>
              </a:ext>
            </a:extLst>
          </p:cNvPr>
          <p:cNvCxnSpPr>
            <a:stCxn id="17" idx="5"/>
            <a:endCxn id="19" idx="3"/>
          </p:cNvCxnSpPr>
          <p:nvPr/>
        </p:nvCxnSpPr>
        <p:spPr>
          <a:xfrm flipV="1">
            <a:off x="2447925" y="5422900"/>
            <a:ext cx="654050" cy="43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B103698-CC9E-FD65-F1DF-658ABB4F0B1B}"/>
              </a:ext>
            </a:extLst>
          </p:cNvPr>
          <p:cNvCxnSpPr>
            <a:stCxn id="18" idx="7"/>
            <a:endCxn id="21" idx="2"/>
          </p:cNvCxnSpPr>
          <p:nvPr/>
        </p:nvCxnSpPr>
        <p:spPr>
          <a:xfrm flipV="1">
            <a:off x="3406775" y="3101975"/>
            <a:ext cx="703263" cy="19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F9ACFA-42AD-8D8E-61C6-8289D96268F9}"/>
              </a:ext>
            </a:extLst>
          </p:cNvPr>
          <p:cNvCxnSpPr>
            <a:stCxn id="18" idx="6"/>
            <a:endCxn id="22" idx="1"/>
          </p:cNvCxnSpPr>
          <p:nvPr/>
        </p:nvCxnSpPr>
        <p:spPr>
          <a:xfrm>
            <a:off x="3468688" y="3448050"/>
            <a:ext cx="684212" cy="309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38F019C-E28F-470F-B87C-8CD453AF4EEA}"/>
              </a:ext>
            </a:extLst>
          </p:cNvPr>
          <p:cNvCxnSpPr>
            <a:stCxn id="18" idx="6"/>
            <a:endCxn id="23" idx="1"/>
          </p:cNvCxnSpPr>
          <p:nvPr/>
        </p:nvCxnSpPr>
        <p:spPr>
          <a:xfrm>
            <a:off x="3468688" y="3448050"/>
            <a:ext cx="704850" cy="122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9E19415-B24F-1E0D-84B9-CE2403D69D86}"/>
              </a:ext>
            </a:extLst>
          </p:cNvPr>
          <p:cNvCxnSpPr>
            <a:stCxn id="18" idx="5"/>
            <a:endCxn id="24" idx="1"/>
          </p:cNvCxnSpPr>
          <p:nvPr/>
        </p:nvCxnSpPr>
        <p:spPr>
          <a:xfrm>
            <a:off x="3406775" y="3602038"/>
            <a:ext cx="746125" cy="203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38FB789-F35B-C63C-1CDD-964896044131}"/>
              </a:ext>
            </a:extLst>
          </p:cNvPr>
          <p:cNvCxnSpPr>
            <a:stCxn id="20" idx="7"/>
            <a:endCxn id="21" idx="3"/>
          </p:cNvCxnSpPr>
          <p:nvPr/>
        </p:nvCxnSpPr>
        <p:spPr>
          <a:xfrm flipV="1">
            <a:off x="3406775" y="3257550"/>
            <a:ext cx="766763" cy="944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E7C24ED-7A65-BC2E-22D0-093734C06FAA}"/>
              </a:ext>
            </a:extLst>
          </p:cNvPr>
          <p:cNvCxnSpPr>
            <a:stCxn id="20" idx="6"/>
            <a:endCxn id="22" idx="2"/>
          </p:cNvCxnSpPr>
          <p:nvPr/>
        </p:nvCxnSpPr>
        <p:spPr>
          <a:xfrm flipV="1">
            <a:off x="3468688" y="3913188"/>
            <a:ext cx="620712" cy="444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C99BB1E-3725-96DD-A44B-EB8FB0D46C7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>
            <a:off x="3468688" y="4357688"/>
            <a:ext cx="641350" cy="46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538DDDA-9AF1-60ED-C196-C47D506B1DBD}"/>
              </a:ext>
            </a:extLst>
          </p:cNvPr>
          <p:cNvCxnSpPr>
            <a:stCxn id="20" idx="5"/>
            <a:endCxn id="24" idx="2"/>
          </p:cNvCxnSpPr>
          <p:nvPr/>
        </p:nvCxnSpPr>
        <p:spPr>
          <a:xfrm>
            <a:off x="3406775" y="4511675"/>
            <a:ext cx="682625" cy="128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5A8BED6-4571-A7C1-66E0-874A4C08E225}"/>
              </a:ext>
            </a:extLst>
          </p:cNvPr>
          <p:cNvCxnSpPr>
            <a:stCxn id="19" idx="7"/>
            <a:endCxn id="21" idx="3"/>
          </p:cNvCxnSpPr>
          <p:nvPr/>
        </p:nvCxnSpPr>
        <p:spPr>
          <a:xfrm flipV="1">
            <a:off x="3406775" y="3257550"/>
            <a:ext cx="766763" cy="185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CCDBAC9-144F-B902-B63A-2B0EC6629A56}"/>
              </a:ext>
            </a:extLst>
          </p:cNvPr>
          <p:cNvCxnSpPr>
            <a:stCxn id="19" idx="6"/>
            <a:endCxn id="22" idx="3"/>
          </p:cNvCxnSpPr>
          <p:nvPr/>
        </p:nvCxnSpPr>
        <p:spPr>
          <a:xfrm flipV="1">
            <a:off x="3468688" y="4067175"/>
            <a:ext cx="684212" cy="1200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256006C-8E95-531A-E2CA-2474D0B78284}"/>
              </a:ext>
            </a:extLst>
          </p:cNvPr>
          <p:cNvCxnSpPr>
            <a:stCxn id="19" idx="5"/>
            <a:endCxn id="24" idx="3"/>
          </p:cNvCxnSpPr>
          <p:nvPr/>
        </p:nvCxnSpPr>
        <p:spPr>
          <a:xfrm>
            <a:off x="3406775" y="5422900"/>
            <a:ext cx="746125" cy="528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4F05E58-3674-53C6-71CD-D4E612F01B5A}"/>
              </a:ext>
            </a:extLst>
          </p:cNvPr>
          <p:cNvCxnSpPr>
            <a:stCxn id="19" idx="6"/>
            <a:endCxn id="23" idx="3"/>
          </p:cNvCxnSpPr>
          <p:nvPr/>
        </p:nvCxnSpPr>
        <p:spPr>
          <a:xfrm flipV="1">
            <a:off x="3468688" y="4979988"/>
            <a:ext cx="704850" cy="28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68C6456-FD58-2E63-D2CD-648A86D17CC6}"/>
              </a:ext>
            </a:extLst>
          </p:cNvPr>
          <p:cNvCxnSpPr>
            <a:stCxn id="21" idx="6"/>
            <a:endCxn id="16" idx="1"/>
          </p:cNvCxnSpPr>
          <p:nvPr/>
        </p:nvCxnSpPr>
        <p:spPr>
          <a:xfrm>
            <a:off x="4540250" y="3101975"/>
            <a:ext cx="687388" cy="62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BB0878E-2A8D-CAA8-51C5-DF1A7232D9B6}"/>
              </a:ext>
            </a:extLst>
          </p:cNvPr>
          <p:cNvCxnSpPr>
            <a:stCxn id="21" idx="5"/>
            <a:endCxn id="25" idx="1"/>
          </p:cNvCxnSpPr>
          <p:nvPr/>
        </p:nvCxnSpPr>
        <p:spPr>
          <a:xfrm>
            <a:off x="4476750" y="3257550"/>
            <a:ext cx="773113" cy="1382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C854E71-C5E3-EFAE-5589-E1B7C54663AA}"/>
              </a:ext>
            </a:extLst>
          </p:cNvPr>
          <p:cNvCxnSpPr>
            <a:stCxn id="22" idx="6"/>
            <a:endCxn id="16" idx="2"/>
          </p:cNvCxnSpPr>
          <p:nvPr/>
        </p:nvCxnSpPr>
        <p:spPr>
          <a:xfrm flipV="1">
            <a:off x="4519613" y="3886200"/>
            <a:ext cx="646112" cy="26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1FB4E43-EDA1-507A-4C40-7C4925ABF7E9}"/>
              </a:ext>
            </a:extLst>
          </p:cNvPr>
          <p:cNvCxnSpPr>
            <a:stCxn id="22" idx="5"/>
            <a:endCxn id="25" idx="2"/>
          </p:cNvCxnSpPr>
          <p:nvPr/>
        </p:nvCxnSpPr>
        <p:spPr>
          <a:xfrm>
            <a:off x="4456113" y="4067175"/>
            <a:ext cx="730250" cy="728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ECBE029-269F-88F1-7FE6-98342FF4BDEF}"/>
              </a:ext>
            </a:extLst>
          </p:cNvPr>
          <p:cNvCxnSpPr>
            <a:stCxn id="23" idx="7"/>
            <a:endCxn id="16" idx="2"/>
          </p:cNvCxnSpPr>
          <p:nvPr/>
        </p:nvCxnSpPr>
        <p:spPr>
          <a:xfrm flipV="1">
            <a:off x="4476750" y="3886200"/>
            <a:ext cx="688975" cy="782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8B2E34-B387-5493-20F6-25370DAB78D6}"/>
              </a:ext>
            </a:extLst>
          </p:cNvPr>
          <p:cNvCxnSpPr>
            <a:stCxn id="23" idx="6"/>
          </p:cNvCxnSpPr>
          <p:nvPr/>
        </p:nvCxnSpPr>
        <p:spPr>
          <a:xfrm>
            <a:off x="4540250" y="4824413"/>
            <a:ext cx="584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DFA77F4-23BA-FCA4-2EED-A272638A4321}"/>
              </a:ext>
            </a:extLst>
          </p:cNvPr>
          <p:cNvCxnSpPr>
            <a:stCxn id="24" idx="7"/>
            <a:endCxn id="16" idx="3"/>
          </p:cNvCxnSpPr>
          <p:nvPr/>
        </p:nvCxnSpPr>
        <p:spPr>
          <a:xfrm flipV="1">
            <a:off x="4456113" y="4041775"/>
            <a:ext cx="771525" cy="159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C66FAAF-F8D5-3052-3456-1B7ADA64AE5D}"/>
              </a:ext>
            </a:extLst>
          </p:cNvPr>
          <p:cNvCxnSpPr>
            <a:stCxn id="24" idx="6"/>
            <a:endCxn id="25" idx="3"/>
          </p:cNvCxnSpPr>
          <p:nvPr/>
        </p:nvCxnSpPr>
        <p:spPr>
          <a:xfrm flipV="1">
            <a:off x="4519613" y="4951413"/>
            <a:ext cx="730250" cy="844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BDAE193-323D-2FC6-E477-9E32257E2D8D}"/>
              </a:ext>
            </a:extLst>
          </p:cNvPr>
          <p:cNvCxnSpPr>
            <a:stCxn id="16" idx="6"/>
          </p:cNvCxnSpPr>
          <p:nvPr/>
        </p:nvCxnSpPr>
        <p:spPr>
          <a:xfrm>
            <a:off x="5594350" y="3886200"/>
            <a:ext cx="271463" cy="111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95AB716-1B75-4D74-B37D-EB919A3D4CA4}"/>
              </a:ext>
            </a:extLst>
          </p:cNvPr>
          <p:cNvCxnSpPr/>
          <p:nvPr/>
        </p:nvCxnSpPr>
        <p:spPr>
          <a:xfrm>
            <a:off x="5608638" y="4784725"/>
            <a:ext cx="271462" cy="111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259FF86-E291-4431-0D84-322529422BD1}"/>
              </a:ext>
            </a:extLst>
          </p:cNvPr>
          <p:cNvSpPr txBox="1"/>
          <p:nvPr/>
        </p:nvSpPr>
        <p:spPr>
          <a:xfrm>
            <a:off x="709550" y="5947292"/>
            <a:ext cx="6097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parameters = </a:t>
            </a:r>
          </a:p>
          <a:p>
            <a:r>
              <a:rPr lang="en-US" dirty="0"/>
              <a:t>            3*4        +      4*3    +    3*4       +     4* 2     =  44 </a:t>
            </a:r>
          </a:p>
          <a:p>
            <a:r>
              <a:rPr lang="en-US" dirty="0"/>
              <a:t> If there are biases those also should be added to this number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3E8341-6D5C-49B5-4153-0F104BC9D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017" y="1143083"/>
            <a:ext cx="3526136" cy="3809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5FA9D5-5B4E-6EDE-D188-5345F763A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 of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E79FD-3B3A-10D2-CCC4-455D9E9591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566408"/>
            <a:ext cx="7808986" cy="4224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a neural network, data is often represented as vectors or </a:t>
            </a:r>
            <a:r>
              <a:rPr lang="en-US" dirty="0">
                <a:solidFill>
                  <a:srgbClr val="C00000"/>
                </a:solidFill>
              </a:rPr>
              <a:t>matrices</a:t>
            </a:r>
            <a:r>
              <a:rPr lang="en-US" dirty="0"/>
              <a:t>, and the layers of the network perform operations like </a:t>
            </a:r>
            <a:r>
              <a:rPr lang="en-US" dirty="0">
                <a:solidFill>
                  <a:srgbClr val="C00000"/>
                </a:solidFill>
              </a:rPr>
              <a:t>matrix multiplication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addition</a:t>
            </a:r>
            <a:r>
              <a:rPr lang="en-US" dirty="0"/>
              <a:t>, and application of </a:t>
            </a:r>
            <a:r>
              <a:rPr lang="en-US" dirty="0">
                <a:solidFill>
                  <a:srgbClr val="C00000"/>
                </a:solidFill>
              </a:rPr>
              <a:t>activation</a:t>
            </a:r>
            <a:r>
              <a:rPr lang="en-US" dirty="0"/>
              <a:t> functions.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2BC7-6905-5D9B-24D8-B18DE553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6" y="4953000"/>
            <a:ext cx="11239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22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28981</TotalTime>
  <Words>4976</Words>
  <Application>Microsoft Office PowerPoint</Application>
  <PresentationFormat>Widescreen</PresentationFormat>
  <Paragraphs>615</Paragraphs>
  <Slides>66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9" baseType="lpstr">
      <vt:lpstr>Arial</vt:lpstr>
      <vt:lpstr>Calibri</vt:lpstr>
      <vt:lpstr>Calibri (Body)</vt:lpstr>
      <vt:lpstr>Calibri Light</vt:lpstr>
      <vt:lpstr>Cambria Math</vt:lpstr>
      <vt:lpstr>ComputerModernRoman</vt:lpstr>
      <vt:lpstr>Courier New</vt:lpstr>
      <vt:lpstr>Söhne</vt:lpstr>
      <vt:lpstr>Symbol</vt:lpstr>
      <vt:lpstr>Times New Roman</vt:lpstr>
      <vt:lpstr>Wingdings</vt:lpstr>
      <vt:lpstr>Office Theme</vt:lpstr>
      <vt:lpstr>Equation</vt:lpstr>
      <vt:lpstr>Advanced Techniques with  Large Language Models   Lecture 3</vt:lpstr>
      <vt:lpstr>Artificial Neuron</vt:lpstr>
      <vt:lpstr>Neural Networks</vt:lpstr>
      <vt:lpstr>Feedforward Neural Networks</vt:lpstr>
      <vt:lpstr>Feedforward Neural Networks</vt:lpstr>
      <vt:lpstr>Neural Network Model</vt:lpstr>
      <vt:lpstr>Partially vs Fully Connected Layer </vt:lpstr>
      <vt:lpstr>Parameters of Artificial Neural Network</vt:lpstr>
      <vt:lpstr>Matrix Representation of Neural Networks</vt:lpstr>
      <vt:lpstr>Training Single Neuron vs Neural Network</vt:lpstr>
      <vt:lpstr>Backward Propagation</vt:lpstr>
      <vt:lpstr>Training Neural Network</vt:lpstr>
      <vt:lpstr>Algorithm for Training Neural Network</vt:lpstr>
      <vt:lpstr> </vt:lpstr>
      <vt:lpstr>Forward Propagation</vt:lpstr>
      <vt:lpstr>Calculating Error using Loss Function</vt:lpstr>
      <vt:lpstr>Minimizing Error using Gradient Descent </vt:lpstr>
      <vt:lpstr>Partial Derivatives</vt:lpstr>
      <vt:lpstr>Update Weights – Output Layer</vt:lpstr>
      <vt:lpstr>Partial Derivatives</vt:lpstr>
      <vt:lpstr>Update Weights – Hidden Layer</vt:lpstr>
      <vt:lpstr>Epochs</vt:lpstr>
      <vt:lpstr>Stochastic Gradient Descent (SGD)</vt:lpstr>
      <vt:lpstr>Batch Gradient Descent</vt:lpstr>
      <vt:lpstr>Mini Batch Gradient Descent</vt:lpstr>
      <vt:lpstr>Optimal Number of Layers and Neurons</vt:lpstr>
      <vt:lpstr>Optimal Number of Neurons in Hidden Layer</vt:lpstr>
      <vt:lpstr>PowerPoint Presentation</vt:lpstr>
      <vt:lpstr>Limitations of Fully Connected Layers </vt:lpstr>
      <vt:lpstr>Other Limitations of Fully Connected Layers</vt:lpstr>
      <vt:lpstr>Convolutional layers are specifically tailored for image and video processing tasks: - Convolutions (filters) detect specific patterns inside the image - Same pattern appears in different places of images; therefore, the pattern   detector should cover different parts of the input image</vt:lpstr>
      <vt:lpstr>Filter (Convolution)</vt:lpstr>
      <vt:lpstr>Pattern Detection</vt:lpstr>
      <vt:lpstr>Multiple Filters</vt:lpstr>
      <vt:lpstr>Activation Function</vt:lpstr>
      <vt:lpstr>Convolutional Neural Network (CNN)</vt:lpstr>
      <vt:lpstr>Feature Extraction in Multiple Layers</vt:lpstr>
      <vt:lpstr>Patterns Detected by Various Filters</vt:lpstr>
      <vt:lpstr>Edges</vt:lpstr>
      <vt:lpstr>PowerPoint Presentation</vt:lpstr>
      <vt:lpstr>Classification by High-level Features</vt:lpstr>
      <vt:lpstr>Layers of Feature Extraction - Example</vt:lpstr>
      <vt:lpstr>Classification in CNN </vt:lpstr>
      <vt:lpstr>Pooling</vt:lpstr>
      <vt:lpstr>Pooling</vt:lpstr>
      <vt:lpstr>Translation Invariance</vt:lpstr>
      <vt:lpstr>Translation Invariance - Drawback</vt:lpstr>
      <vt:lpstr>PowerPoint Presentation</vt:lpstr>
      <vt:lpstr>PowerPoint Presentation</vt:lpstr>
      <vt:lpstr>Parameters in CNN</vt:lpstr>
      <vt:lpstr>PowerPoint Presentation</vt:lpstr>
      <vt:lpstr>PowerPoint Presentation</vt:lpstr>
      <vt:lpstr>PowerPoint Presentation</vt:lpstr>
      <vt:lpstr>CNN vs Feed Forward NN</vt:lpstr>
      <vt:lpstr>Deep Neural Network vs Shallow Networks</vt:lpstr>
      <vt:lpstr>Generative AI</vt:lpstr>
      <vt:lpstr>PowerPoint Presentation</vt:lpstr>
      <vt:lpstr>PowerPoint Presentation</vt:lpstr>
      <vt:lpstr>PowerPoint Presentation</vt:lpstr>
      <vt:lpstr>Training Process</vt:lpstr>
      <vt:lpstr>PowerPoint Presentation</vt:lpstr>
      <vt:lpstr>PowerPoint Presentation</vt:lpstr>
      <vt:lpstr>PowerPoint Presentation</vt:lpstr>
      <vt:lpstr>PowerPoint Presentation</vt:lpstr>
      <vt:lpstr>Deep Fake</vt:lpstr>
      <vt:lpstr>Assignment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Abdolreza Mosaddegh</cp:lastModifiedBy>
  <cp:revision>556</cp:revision>
  <dcterms:created xsi:type="dcterms:W3CDTF">2023-12-26T07:54:20Z</dcterms:created>
  <dcterms:modified xsi:type="dcterms:W3CDTF">2024-09-23T06:26:31Z</dcterms:modified>
</cp:coreProperties>
</file>